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52"/>
  </p:notesMasterIdLst>
  <p:sldIdLst>
    <p:sldId id="256" r:id="rId2"/>
    <p:sldId id="257" r:id="rId3"/>
    <p:sldId id="277" r:id="rId4"/>
    <p:sldId id="258" r:id="rId5"/>
    <p:sldId id="28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59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261" r:id="rId24"/>
    <p:sldId id="297" r:id="rId25"/>
    <p:sldId id="298" r:id="rId26"/>
    <p:sldId id="307" r:id="rId27"/>
    <p:sldId id="308" r:id="rId28"/>
    <p:sldId id="309" r:id="rId29"/>
    <p:sldId id="262" r:id="rId30"/>
    <p:sldId id="271" r:id="rId31"/>
    <p:sldId id="310" r:id="rId32"/>
    <p:sldId id="311" r:id="rId33"/>
    <p:sldId id="263" r:id="rId34"/>
    <p:sldId id="312" r:id="rId35"/>
    <p:sldId id="265" r:id="rId36"/>
    <p:sldId id="266" r:id="rId37"/>
    <p:sldId id="267" r:id="rId38"/>
    <p:sldId id="314" r:id="rId39"/>
    <p:sldId id="315" r:id="rId40"/>
    <p:sldId id="296" r:id="rId41"/>
    <p:sldId id="295" r:id="rId42"/>
    <p:sldId id="268" r:id="rId43"/>
    <p:sldId id="270" r:id="rId44"/>
    <p:sldId id="272" r:id="rId45"/>
    <p:sldId id="273" r:id="rId46"/>
    <p:sldId id="274" r:id="rId47"/>
    <p:sldId id="275" r:id="rId48"/>
    <p:sldId id="317" r:id="rId49"/>
    <p:sldId id="276" r:id="rId50"/>
    <p:sldId id="320" r:id="rId5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3997" autoAdjust="0"/>
  </p:normalViewPr>
  <p:slideViewPr>
    <p:cSldViewPr>
      <p:cViewPr varScale="1">
        <p:scale>
          <a:sx n="94" d="100"/>
          <a:sy n="94" d="100"/>
        </p:scale>
        <p:origin x="4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F3F3E-B0DF-435C-9B91-DE96BD8C2538}" type="doc">
      <dgm:prSet loTypeId="urn:microsoft.com/office/officeart/2005/8/layout/cycle1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FBAF32A6-C699-4578-B5EB-4AAA6A919C73}">
      <dgm:prSet phldrT="[Texto]"/>
      <dgm:spPr/>
      <dgm:t>
        <a:bodyPr/>
        <a:lstStyle/>
        <a:p>
          <a:r>
            <a:rPr lang="es-ES" dirty="0"/>
            <a:t>Análisis funcional</a:t>
          </a:r>
        </a:p>
      </dgm:t>
    </dgm:pt>
    <dgm:pt modelId="{7F629B7F-10EE-499A-BDF1-BB392E2F653F}" type="parTrans" cxnId="{6A356D0F-FA68-485D-99CA-9D975EA1892D}">
      <dgm:prSet/>
      <dgm:spPr/>
      <dgm:t>
        <a:bodyPr/>
        <a:lstStyle/>
        <a:p>
          <a:endParaRPr lang="es-ES"/>
        </a:p>
      </dgm:t>
    </dgm:pt>
    <dgm:pt modelId="{229EF046-8B6B-407A-B977-2DF52D50B054}" type="sibTrans" cxnId="{6A356D0F-FA68-485D-99CA-9D975EA1892D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/>
        </a:p>
      </dgm:t>
    </dgm:pt>
    <dgm:pt modelId="{10B02C9B-A280-4C61-A3F0-0B8A62DAC139}">
      <dgm:prSet phldrT="[Texto]"/>
      <dgm:spPr/>
      <dgm:t>
        <a:bodyPr/>
        <a:lstStyle/>
        <a:p>
          <a:r>
            <a:rPr lang="es-ES" dirty="0"/>
            <a:t>Aprendizaje </a:t>
          </a:r>
          <a:r>
            <a:rPr lang="es-ES" dirty="0" err="1"/>
            <a:t>experiencial</a:t>
          </a:r>
          <a:endParaRPr lang="es-ES" dirty="0"/>
        </a:p>
      </dgm:t>
    </dgm:pt>
    <dgm:pt modelId="{EF26A365-0420-493B-92F8-35D38DCF8DE4}" type="parTrans" cxnId="{4ED12B6B-ADD3-40A9-AF45-9CFBC5F50924}">
      <dgm:prSet/>
      <dgm:spPr/>
      <dgm:t>
        <a:bodyPr/>
        <a:lstStyle/>
        <a:p>
          <a:endParaRPr lang="es-ES"/>
        </a:p>
      </dgm:t>
    </dgm:pt>
    <dgm:pt modelId="{2966E6E0-93D6-4782-89BF-8805C95CD4A3}" type="sibTrans" cxnId="{4ED12B6B-ADD3-40A9-AF45-9CFBC5F50924}">
      <dgm:prSet/>
      <dgm:spPr>
        <a:ln>
          <a:solidFill>
            <a:srgbClr val="00B050"/>
          </a:solidFill>
        </a:ln>
      </dgm:spPr>
      <dgm:t>
        <a:bodyPr/>
        <a:lstStyle/>
        <a:p>
          <a:endParaRPr lang="es-ES"/>
        </a:p>
      </dgm:t>
    </dgm:pt>
    <dgm:pt modelId="{B9EA1DF4-756E-43B6-A86E-859F362455FB}">
      <dgm:prSet phldrT="[Texto]"/>
      <dgm:spPr/>
      <dgm:t>
        <a:bodyPr/>
        <a:lstStyle/>
        <a:p>
          <a:r>
            <a:rPr lang="es-ES" dirty="0"/>
            <a:t>Reflexión como meditación</a:t>
          </a:r>
        </a:p>
      </dgm:t>
    </dgm:pt>
    <dgm:pt modelId="{6D3AD291-B02E-4F37-B2B6-CF9D862C5A2C}" type="parTrans" cxnId="{5FBACB5A-8C9D-47E6-BF80-9223A7E11215}">
      <dgm:prSet/>
      <dgm:spPr/>
      <dgm:t>
        <a:bodyPr/>
        <a:lstStyle/>
        <a:p>
          <a:endParaRPr lang="es-ES"/>
        </a:p>
      </dgm:t>
    </dgm:pt>
    <dgm:pt modelId="{94708FCC-1F02-43A3-A50B-28D1D5169FEC}" type="sibTrans" cxnId="{5FBACB5A-8C9D-47E6-BF80-9223A7E11215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/>
        </a:p>
      </dgm:t>
    </dgm:pt>
    <dgm:pt modelId="{34D64B41-2F2B-4048-9CFF-FC18A6B3C7FC}">
      <dgm:prSet phldrT="[Texto]"/>
      <dgm:spPr/>
      <dgm:t>
        <a:bodyPr/>
        <a:lstStyle/>
        <a:p>
          <a:r>
            <a:rPr lang="es-ES" dirty="0"/>
            <a:t>Construcción de compromiso</a:t>
          </a:r>
        </a:p>
      </dgm:t>
    </dgm:pt>
    <dgm:pt modelId="{CDAA85E4-1DA6-4A2F-8625-77F676179A3D}" type="parTrans" cxnId="{5EEA169C-E497-4A95-ACD4-C2DCC1702592}">
      <dgm:prSet/>
      <dgm:spPr/>
      <dgm:t>
        <a:bodyPr/>
        <a:lstStyle/>
        <a:p>
          <a:endParaRPr lang="es-ES"/>
        </a:p>
      </dgm:t>
    </dgm:pt>
    <dgm:pt modelId="{58B9FB61-539D-4539-BC00-B76663ACEDFC}" type="sibTrans" cxnId="{5EEA169C-E497-4A95-ACD4-C2DCC1702592}">
      <dgm:prSet/>
      <dgm:spPr>
        <a:ln>
          <a:solidFill>
            <a:srgbClr val="0070C0"/>
          </a:solidFill>
        </a:ln>
      </dgm:spPr>
      <dgm:t>
        <a:bodyPr/>
        <a:lstStyle/>
        <a:p>
          <a:endParaRPr lang="es-ES"/>
        </a:p>
      </dgm:t>
    </dgm:pt>
    <dgm:pt modelId="{1EE2C588-4EC2-460F-9B58-575995587AA1}" type="pres">
      <dgm:prSet presAssocID="{B1EF3F3E-B0DF-435C-9B91-DE96BD8C2538}" presName="cycle" presStyleCnt="0">
        <dgm:presLayoutVars>
          <dgm:dir/>
          <dgm:resizeHandles val="exact"/>
        </dgm:presLayoutVars>
      </dgm:prSet>
      <dgm:spPr/>
    </dgm:pt>
    <dgm:pt modelId="{46045754-6D40-473C-A739-59647E961394}" type="pres">
      <dgm:prSet presAssocID="{FBAF32A6-C699-4578-B5EB-4AAA6A919C73}" presName="dummy" presStyleCnt="0"/>
      <dgm:spPr/>
    </dgm:pt>
    <dgm:pt modelId="{1D0FA09D-FDB9-4396-A29B-E43E6E0F2001}" type="pres">
      <dgm:prSet presAssocID="{FBAF32A6-C699-4578-B5EB-4AAA6A919C73}" presName="node" presStyleLbl="revTx" presStyleIdx="0" presStyleCnt="4">
        <dgm:presLayoutVars>
          <dgm:bulletEnabled val="1"/>
        </dgm:presLayoutVars>
      </dgm:prSet>
      <dgm:spPr/>
    </dgm:pt>
    <dgm:pt modelId="{C2694506-0D16-44E5-8560-505BBD37E33F}" type="pres">
      <dgm:prSet presAssocID="{229EF046-8B6B-407A-B977-2DF52D50B054}" presName="sibTrans" presStyleLbl="node1" presStyleIdx="0" presStyleCnt="4"/>
      <dgm:spPr/>
    </dgm:pt>
    <dgm:pt modelId="{762CCD47-C47B-4A4F-A341-24281B3B3465}" type="pres">
      <dgm:prSet presAssocID="{10B02C9B-A280-4C61-A3F0-0B8A62DAC139}" presName="dummy" presStyleCnt="0"/>
      <dgm:spPr/>
    </dgm:pt>
    <dgm:pt modelId="{0FD7F124-41A4-414D-A849-CB0CA0641228}" type="pres">
      <dgm:prSet presAssocID="{10B02C9B-A280-4C61-A3F0-0B8A62DAC139}" presName="node" presStyleLbl="revTx" presStyleIdx="1" presStyleCnt="4">
        <dgm:presLayoutVars>
          <dgm:bulletEnabled val="1"/>
        </dgm:presLayoutVars>
      </dgm:prSet>
      <dgm:spPr/>
    </dgm:pt>
    <dgm:pt modelId="{845FE651-9F9B-405C-8F96-F6FD59233556}" type="pres">
      <dgm:prSet presAssocID="{2966E6E0-93D6-4782-89BF-8805C95CD4A3}" presName="sibTrans" presStyleLbl="node1" presStyleIdx="1" presStyleCnt="4"/>
      <dgm:spPr/>
    </dgm:pt>
    <dgm:pt modelId="{B028701F-D910-4C82-B571-9925ABF6BD9A}" type="pres">
      <dgm:prSet presAssocID="{B9EA1DF4-756E-43B6-A86E-859F362455FB}" presName="dummy" presStyleCnt="0"/>
      <dgm:spPr/>
    </dgm:pt>
    <dgm:pt modelId="{A386C6C2-FE9B-4D59-A134-6F9135B3EDBF}" type="pres">
      <dgm:prSet presAssocID="{B9EA1DF4-756E-43B6-A86E-859F362455FB}" presName="node" presStyleLbl="revTx" presStyleIdx="2" presStyleCnt="4">
        <dgm:presLayoutVars>
          <dgm:bulletEnabled val="1"/>
        </dgm:presLayoutVars>
      </dgm:prSet>
      <dgm:spPr/>
    </dgm:pt>
    <dgm:pt modelId="{C856D213-B23F-42CA-B7EC-7BEB3B38792B}" type="pres">
      <dgm:prSet presAssocID="{94708FCC-1F02-43A3-A50B-28D1D5169FEC}" presName="sibTrans" presStyleLbl="node1" presStyleIdx="2" presStyleCnt="4"/>
      <dgm:spPr/>
    </dgm:pt>
    <dgm:pt modelId="{BC2C361A-9685-4FFE-B5E3-673CB2276D3B}" type="pres">
      <dgm:prSet presAssocID="{34D64B41-2F2B-4048-9CFF-FC18A6B3C7FC}" presName="dummy" presStyleCnt="0"/>
      <dgm:spPr/>
    </dgm:pt>
    <dgm:pt modelId="{4CF4CFD3-33CE-4374-B328-BC291960C8D7}" type="pres">
      <dgm:prSet presAssocID="{34D64B41-2F2B-4048-9CFF-FC18A6B3C7FC}" presName="node" presStyleLbl="revTx" presStyleIdx="3" presStyleCnt="4">
        <dgm:presLayoutVars>
          <dgm:bulletEnabled val="1"/>
        </dgm:presLayoutVars>
      </dgm:prSet>
      <dgm:spPr/>
    </dgm:pt>
    <dgm:pt modelId="{1382E96A-A881-4E49-B1AE-80D618296C0D}" type="pres">
      <dgm:prSet presAssocID="{58B9FB61-539D-4539-BC00-B76663ACEDFC}" presName="sibTrans" presStyleLbl="node1" presStyleIdx="3" presStyleCnt="4"/>
      <dgm:spPr/>
    </dgm:pt>
  </dgm:ptLst>
  <dgm:cxnLst>
    <dgm:cxn modelId="{3628AB01-CEA3-4C7C-B000-98D18FBC0A00}" type="presOf" srcId="{B9EA1DF4-756E-43B6-A86E-859F362455FB}" destId="{A386C6C2-FE9B-4D59-A134-6F9135B3EDBF}" srcOrd="0" destOrd="0" presId="urn:microsoft.com/office/officeart/2005/8/layout/cycle1"/>
    <dgm:cxn modelId="{6A356D0F-FA68-485D-99CA-9D975EA1892D}" srcId="{B1EF3F3E-B0DF-435C-9B91-DE96BD8C2538}" destId="{FBAF32A6-C699-4578-B5EB-4AAA6A919C73}" srcOrd="0" destOrd="0" parTransId="{7F629B7F-10EE-499A-BDF1-BB392E2F653F}" sibTransId="{229EF046-8B6B-407A-B977-2DF52D50B054}"/>
    <dgm:cxn modelId="{64B41410-41CD-4A39-B72B-6C4C2E0DC6C4}" type="presOf" srcId="{94708FCC-1F02-43A3-A50B-28D1D5169FEC}" destId="{C856D213-B23F-42CA-B7EC-7BEB3B38792B}" srcOrd="0" destOrd="0" presId="urn:microsoft.com/office/officeart/2005/8/layout/cycle1"/>
    <dgm:cxn modelId="{27A5AB1A-2305-49F5-A2AD-239693D7CFE1}" type="presOf" srcId="{FBAF32A6-C699-4578-B5EB-4AAA6A919C73}" destId="{1D0FA09D-FDB9-4396-A29B-E43E6E0F2001}" srcOrd="0" destOrd="0" presId="urn:microsoft.com/office/officeart/2005/8/layout/cycle1"/>
    <dgm:cxn modelId="{5B48E322-1220-46F5-B125-8B4E6900FE5B}" type="presOf" srcId="{34D64B41-2F2B-4048-9CFF-FC18A6B3C7FC}" destId="{4CF4CFD3-33CE-4374-B328-BC291960C8D7}" srcOrd="0" destOrd="0" presId="urn:microsoft.com/office/officeart/2005/8/layout/cycle1"/>
    <dgm:cxn modelId="{5FBACB5A-8C9D-47E6-BF80-9223A7E11215}" srcId="{B1EF3F3E-B0DF-435C-9B91-DE96BD8C2538}" destId="{B9EA1DF4-756E-43B6-A86E-859F362455FB}" srcOrd="2" destOrd="0" parTransId="{6D3AD291-B02E-4F37-B2B6-CF9D862C5A2C}" sibTransId="{94708FCC-1F02-43A3-A50B-28D1D5169FEC}"/>
    <dgm:cxn modelId="{4ED12B6B-ADD3-40A9-AF45-9CFBC5F50924}" srcId="{B1EF3F3E-B0DF-435C-9B91-DE96BD8C2538}" destId="{10B02C9B-A280-4C61-A3F0-0B8A62DAC139}" srcOrd="1" destOrd="0" parTransId="{EF26A365-0420-493B-92F8-35D38DCF8DE4}" sibTransId="{2966E6E0-93D6-4782-89BF-8805C95CD4A3}"/>
    <dgm:cxn modelId="{4684CB7D-7DEF-4840-A678-CFFC72D08B9B}" type="presOf" srcId="{B1EF3F3E-B0DF-435C-9B91-DE96BD8C2538}" destId="{1EE2C588-4EC2-460F-9B58-575995587AA1}" srcOrd="0" destOrd="0" presId="urn:microsoft.com/office/officeart/2005/8/layout/cycle1"/>
    <dgm:cxn modelId="{5EEA169C-E497-4A95-ACD4-C2DCC1702592}" srcId="{B1EF3F3E-B0DF-435C-9B91-DE96BD8C2538}" destId="{34D64B41-2F2B-4048-9CFF-FC18A6B3C7FC}" srcOrd="3" destOrd="0" parTransId="{CDAA85E4-1DA6-4A2F-8625-77F676179A3D}" sibTransId="{58B9FB61-539D-4539-BC00-B76663ACEDFC}"/>
    <dgm:cxn modelId="{8E995DA7-FD26-4C4C-9442-F41F9FAFFA4D}" type="presOf" srcId="{229EF046-8B6B-407A-B977-2DF52D50B054}" destId="{C2694506-0D16-44E5-8560-505BBD37E33F}" srcOrd="0" destOrd="0" presId="urn:microsoft.com/office/officeart/2005/8/layout/cycle1"/>
    <dgm:cxn modelId="{F7F6C1B4-EEFC-4693-BC21-8F8B7C05317A}" type="presOf" srcId="{58B9FB61-539D-4539-BC00-B76663ACEDFC}" destId="{1382E96A-A881-4E49-B1AE-80D618296C0D}" srcOrd="0" destOrd="0" presId="urn:microsoft.com/office/officeart/2005/8/layout/cycle1"/>
    <dgm:cxn modelId="{25226FB9-A13F-47C5-AFF4-90AB47DAFDB5}" type="presOf" srcId="{2966E6E0-93D6-4782-89BF-8805C95CD4A3}" destId="{845FE651-9F9B-405C-8F96-F6FD59233556}" srcOrd="0" destOrd="0" presId="urn:microsoft.com/office/officeart/2005/8/layout/cycle1"/>
    <dgm:cxn modelId="{6D3FDFCA-7283-43F1-B6BE-EB6E794BD558}" type="presOf" srcId="{10B02C9B-A280-4C61-A3F0-0B8A62DAC139}" destId="{0FD7F124-41A4-414D-A849-CB0CA0641228}" srcOrd="0" destOrd="0" presId="urn:microsoft.com/office/officeart/2005/8/layout/cycle1"/>
    <dgm:cxn modelId="{54A47196-7202-41F1-BB8D-27473B2A0E7F}" type="presParOf" srcId="{1EE2C588-4EC2-460F-9B58-575995587AA1}" destId="{46045754-6D40-473C-A739-59647E961394}" srcOrd="0" destOrd="0" presId="urn:microsoft.com/office/officeart/2005/8/layout/cycle1"/>
    <dgm:cxn modelId="{37612C00-F0FA-471D-B75F-3148D6CEE38B}" type="presParOf" srcId="{1EE2C588-4EC2-460F-9B58-575995587AA1}" destId="{1D0FA09D-FDB9-4396-A29B-E43E6E0F2001}" srcOrd="1" destOrd="0" presId="urn:microsoft.com/office/officeart/2005/8/layout/cycle1"/>
    <dgm:cxn modelId="{0BEC0F2E-80AC-4DDF-96E8-2FC11ACDBF26}" type="presParOf" srcId="{1EE2C588-4EC2-460F-9B58-575995587AA1}" destId="{C2694506-0D16-44E5-8560-505BBD37E33F}" srcOrd="2" destOrd="0" presId="urn:microsoft.com/office/officeart/2005/8/layout/cycle1"/>
    <dgm:cxn modelId="{B674C6EF-F4DA-4FD3-9EB8-E15A63CB5D10}" type="presParOf" srcId="{1EE2C588-4EC2-460F-9B58-575995587AA1}" destId="{762CCD47-C47B-4A4F-A341-24281B3B3465}" srcOrd="3" destOrd="0" presId="urn:microsoft.com/office/officeart/2005/8/layout/cycle1"/>
    <dgm:cxn modelId="{92E008E4-8B56-4CEB-9011-20F4820BA87A}" type="presParOf" srcId="{1EE2C588-4EC2-460F-9B58-575995587AA1}" destId="{0FD7F124-41A4-414D-A849-CB0CA0641228}" srcOrd="4" destOrd="0" presId="urn:microsoft.com/office/officeart/2005/8/layout/cycle1"/>
    <dgm:cxn modelId="{B660EBA6-4AB0-4FDE-98C1-EC3FC17A700C}" type="presParOf" srcId="{1EE2C588-4EC2-460F-9B58-575995587AA1}" destId="{845FE651-9F9B-405C-8F96-F6FD59233556}" srcOrd="5" destOrd="0" presId="urn:microsoft.com/office/officeart/2005/8/layout/cycle1"/>
    <dgm:cxn modelId="{0A97308C-CBE8-4B4C-B77F-475DC1CBAB22}" type="presParOf" srcId="{1EE2C588-4EC2-460F-9B58-575995587AA1}" destId="{B028701F-D910-4C82-B571-9925ABF6BD9A}" srcOrd="6" destOrd="0" presId="urn:microsoft.com/office/officeart/2005/8/layout/cycle1"/>
    <dgm:cxn modelId="{5ECC0A67-B702-420B-8C16-D4B297862D39}" type="presParOf" srcId="{1EE2C588-4EC2-460F-9B58-575995587AA1}" destId="{A386C6C2-FE9B-4D59-A134-6F9135B3EDBF}" srcOrd="7" destOrd="0" presId="urn:microsoft.com/office/officeart/2005/8/layout/cycle1"/>
    <dgm:cxn modelId="{86935295-80AB-43E0-8A1F-BF4E1346F806}" type="presParOf" srcId="{1EE2C588-4EC2-460F-9B58-575995587AA1}" destId="{C856D213-B23F-42CA-B7EC-7BEB3B38792B}" srcOrd="8" destOrd="0" presId="urn:microsoft.com/office/officeart/2005/8/layout/cycle1"/>
    <dgm:cxn modelId="{F5859971-3062-4CCA-B860-546336B8E65A}" type="presParOf" srcId="{1EE2C588-4EC2-460F-9B58-575995587AA1}" destId="{BC2C361A-9685-4FFE-B5E3-673CB2276D3B}" srcOrd="9" destOrd="0" presId="urn:microsoft.com/office/officeart/2005/8/layout/cycle1"/>
    <dgm:cxn modelId="{366132E3-9D56-46F5-838B-D826D4437427}" type="presParOf" srcId="{1EE2C588-4EC2-460F-9B58-575995587AA1}" destId="{4CF4CFD3-33CE-4374-B328-BC291960C8D7}" srcOrd="10" destOrd="0" presId="urn:microsoft.com/office/officeart/2005/8/layout/cycle1"/>
    <dgm:cxn modelId="{D6F5A2EC-796D-43D2-BC55-849312B22B1C}" type="presParOf" srcId="{1EE2C588-4EC2-460F-9B58-575995587AA1}" destId="{1382E96A-A881-4E49-B1AE-80D618296C0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FA09D-FDB9-4396-A29B-E43E6E0F2001}">
      <dsp:nvSpPr>
        <dsp:cNvPr id="0" name=""/>
        <dsp:cNvSpPr/>
      </dsp:nvSpPr>
      <dsp:spPr>
        <a:xfrm>
          <a:off x="4610262" y="92959"/>
          <a:ext cx="1482471" cy="148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Análisis funcional</a:t>
          </a:r>
        </a:p>
      </dsp:txBody>
      <dsp:txXfrm>
        <a:off x="4610262" y="92959"/>
        <a:ext cx="1482471" cy="1482471"/>
      </dsp:txXfrm>
    </dsp:sp>
    <dsp:sp modelId="{C2694506-0D16-44E5-8560-505BBD37E33F}">
      <dsp:nvSpPr>
        <dsp:cNvPr id="0" name=""/>
        <dsp:cNvSpPr/>
      </dsp:nvSpPr>
      <dsp:spPr>
        <a:xfrm>
          <a:off x="1997100" y="-768"/>
          <a:ext cx="4189361" cy="4189361"/>
        </a:xfrm>
        <a:prstGeom prst="circularArrow">
          <a:avLst>
            <a:gd name="adj1" fmla="val 6900"/>
            <a:gd name="adj2" fmla="val 465219"/>
            <a:gd name="adj3" fmla="val 549977"/>
            <a:gd name="adj4" fmla="val 20584805"/>
            <a:gd name="adj5" fmla="val 805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7F124-41A4-414D-A849-CB0CA0641228}">
      <dsp:nvSpPr>
        <dsp:cNvPr id="0" name=""/>
        <dsp:cNvSpPr/>
      </dsp:nvSpPr>
      <dsp:spPr>
        <a:xfrm>
          <a:off x="4610262" y="2612393"/>
          <a:ext cx="1482471" cy="148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Aprendizaje </a:t>
          </a:r>
          <a:r>
            <a:rPr lang="es-ES" sz="1700" kern="1200" dirty="0" err="1"/>
            <a:t>experiencial</a:t>
          </a:r>
          <a:endParaRPr lang="es-ES" sz="1700" kern="1200" dirty="0"/>
        </a:p>
      </dsp:txBody>
      <dsp:txXfrm>
        <a:off x="4610262" y="2612393"/>
        <a:ext cx="1482471" cy="1482471"/>
      </dsp:txXfrm>
    </dsp:sp>
    <dsp:sp modelId="{845FE651-9F9B-405C-8F96-F6FD59233556}">
      <dsp:nvSpPr>
        <dsp:cNvPr id="0" name=""/>
        <dsp:cNvSpPr/>
      </dsp:nvSpPr>
      <dsp:spPr>
        <a:xfrm>
          <a:off x="1997100" y="-768"/>
          <a:ext cx="4189361" cy="4189361"/>
        </a:xfrm>
        <a:prstGeom prst="circularArrow">
          <a:avLst>
            <a:gd name="adj1" fmla="val 6900"/>
            <a:gd name="adj2" fmla="val 465219"/>
            <a:gd name="adj3" fmla="val 5949977"/>
            <a:gd name="adj4" fmla="val 4384805"/>
            <a:gd name="adj5" fmla="val 805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6C6C2-FE9B-4D59-A134-6F9135B3EDBF}">
      <dsp:nvSpPr>
        <dsp:cNvPr id="0" name=""/>
        <dsp:cNvSpPr/>
      </dsp:nvSpPr>
      <dsp:spPr>
        <a:xfrm>
          <a:off x="2090828" y="2612393"/>
          <a:ext cx="1482471" cy="148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Reflexión como meditación</a:t>
          </a:r>
        </a:p>
      </dsp:txBody>
      <dsp:txXfrm>
        <a:off x="2090828" y="2612393"/>
        <a:ext cx="1482471" cy="1482471"/>
      </dsp:txXfrm>
    </dsp:sp>
    <dsp:sp modelId="{C856D213-B23F-42CA-B7EC-7BEB3B38792B}">
      <dsp:nvSpPr>
        <dsp:cNvPr id="0" name=""/>
        <dsp:cNvSpPr/>
      </dsp:nvSpPr>
      <dsp:spPr>
        <a:xfrm>
          <a:off x="1997100" y="-768"/>
          <a:ext cx="4189361" cy="4189361"/>
        </a:xfrm>
        <a:prstGeom prst="circularArrow">
          <a:avLst>
            <a:gd name="adj1" fmla="val 6900"/>
            <a:gd name="adj2" fmla="val 465219"/>
            <a:gd name="adj3" fmla="val 11349977"/>
            <a:gd name="adj4" fmla="val 9784805"/>
            <a:gd name="adj5" fmla="val 805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4CFD3-33CE-4374-B328-BC291960C8D7}">
      <dsp:nvSpPr>
        <dsp:cNvPr id="0" name=""/>
        <dsp:cNvSpPr/>
      </dsp:nvSpPr>
      <dsp:spPr>
        <a:xfrm>
          <a:off x="2090828" y="92959"/>
          <a:ext cx="1482471" cy="148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Construcción de compromiso</a:t>
          </a:r>
        </a:p>
      </dsp:txBody>
      <dsp:txXfrm>
        <a:off x="2090828" y="92959"/>
        <a:ext cx="1482471" cy="1482471"/>
      </dsp:txXfrm>
    </dsp:sp>
    <dsp:sp modelId="{1382E96A-A881-4E49-B1AE-80D618296C0D}">
      <dsp:nvSpPr>
        <dsp:cNvPr id="0" name=""/>
        <dsp:cNvSpPr/>
      </dsp:nvSpPr>
      <dsp:spPr>
        <a:xfrm>
          <a:off x="1997100" y="-768"/>
          <a:ext cx="4189361" cy="4189361"/>
        </a:xfrm>
        <a:prstGeom prst="circularArrow">
          <a:avLst>
            <a:gd name="adj1" fmla="val 6900"/>
            <a:gd name="adj2" fmla="val 465219"/>
            <a:gd name="adj3" fmla="val 16749977"/>
            <a:gd name="adj4" fmla="val 15184805"/>
            <a:gd name="adj5" fmla="val 805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4D9CE1-ACAA-46A3-BC9D-02AB79437A0B}" type="datetimeFigureOut">
              <a:rPr lang="es-ES"/>
              <a:pPr>
                <a:defRPr/>
              </a:pPr>
              <a:t>12/11/19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A4D632-914F-40AB-A13D-7AE159926F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227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7B95C4-D63E-4940-8B37-981C1F2681E9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7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9BB67B-C151-45FD-8D8F-382026A55D04}" type="datetimeFigureOut">
              <a:rPr lang="es-ES"/>
              <a:pPr>
                <a:defRPr/>
              </a:pPr>
              <a:t>12/11/19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D86717-6783-4D94-8F30-274B61C40A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2FBD1-4BEF-4CED-BCEC-BB9C421AF446}" type="datetimeFigureOut">
              <a:rPr lang="es-ES"/>
              <a:pPr>
                <a:defRPr/>
              </a:pPr>
              <a:t>12/11/19</a:t>
            </a:fld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5AA6E-D7AC-4721-8B74-1879CF0644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BE7D-0949-4703-8281-04A609C570E2}" type="datetimeFigureOut">
              <a:rPr lang="es-ES"/>
              <a:pPr>
                <a:defRPr/>
              </a:pPr>
              <a:t>12/11/19</a:t>
            </a:fld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83B9B-62CF-44EA-94ED-961728585D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82AF-9A2A-4344-B7CF-B9270C33F0E4}" type="datetimeFigureOut">
              <a:rPr lang="es-ES"/>
              <a:pPr>
                <a:defRPr/>
              </a:pPr>
              <a:t>12/11/19</a:t>
            </a:fld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0BCF3-4713-4E02-A750-BE9E3371B6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F6BC91-AC94-45A0-B4E6-B96881E41619}" type="datetimeFigureOut">
              <a:rPr lang="es-ES"/>
              <a:pPr>
                <a:defRPr/>
              </a:pPr>
              <a:t>12/11/19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0D35E1-9936-4CC0-A18C-0E04966E6B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1139F-B147-4C0B-AF30-EB5E8CC58B83}" type="datetimeFigureOut">
              <a:rPr lang="es-ES"/>
              <a:pPr>
                <a:defRPr/>
              </a:pPr>
              <a:t>12/11/19</a:t>
            </a:fld>
            <a:endParaRPr lang="es-ES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9E52-05C8-4802-8858-5E67221745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5F24-041A-4ADD-971E-FCCAF135D5A6}" type="datetimeFigureOut">
              <a:rPr lang="es-ES"/>
              <a:pPr>
                <a:defRPr/>
              </a:pPr>
              <a:t>12/11/19</a:t>
            </a:fld>
            <a:endParaRPr lang="es-ES"/>
          </a:p>
        </p:txBody>
      </p:sp>
      <p:sp>
        <p:nvSpPr>
          <p:cNvPr id="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D120-B098-473B-8865-78251FE352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BE00-69FE-4A86-98AF-B187218BAD19}" type="datetimeFigureOut">
              <a:rPr lang="es-ES"/>
              <a:pPr>
                <a:defRPr/>
              </a:pPr>
              <a:t>12/11/19</a:t>
            </a:fld>
            <a:endParaRPr lang="es-ES"/>
          </a:p>
        </p:txBody>
      </p:sp>
      <p:sp>
        <p:nvSpPr>
          <p:cNvPr id="4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8A12-F00F-4FCD-A222-6B8548DA00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9A5F41-44F3-414F-8624-7ACE2885EC74}" type="datetimeFigureOut">
              <a:rPr lang="es-ES"/>
              <a:pPr>
                <a:defRPr/>
              </a:pPr>
              <a:t>12/11/19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4D8C93-3000-4E2C-8473-2CD2CB3E7D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731B-A313-4431-8671-86B4B614E867}" type="datetimeFigureOut">
              <a:rPr lang="es-ES"/>
              <a:pPr>
                <a:defRPr/>
              </a:pPr>
              <a:t>12/11/19</a:t>
            </a:fld>
            <a:endParaRPr lang="es-ES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AE620-23DF-43FD-A37F-E42D233055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1C64C6-2B43-4558-AE2A-BC06704851F2}" type="datetimeFigureOut">
              <a:rPr lang="es-ES"/>
              <a:pPr>
                <a:defRPr/>
              </a:pPr>
              <a:t>12/11/19</a:t>
            </a:fld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0D4F91-A2D8-4CFB-9489-8B1FA6FF05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103" name="3 Marcador de texto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4D6B101-E925-47C7-9A26-8E0335EBC678}" type="datetimeFigureOut">
              <a:rPr lang="es-ES"/>
              <a:pPr>
                <a:defRPr/>
              </a:pPr>
              <a:t>12/11/19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FACBB02-3E62-4986-84BD-50A20214C8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6" r:id="rId2"/>
    <p:sldLayoutId id="2147484044" r:id="rId3"/>
    <p:sldLayoutId id="2147484037" r:id="rId4"/>
    <p:sldLayoutId id="2147484038" r:id="rId5"/>
    <p:sldLayoutId id="2147484039" r:id="rId6"/>
    <p:sldLayoutId id="2147484045" r:id="rId7"/>
    <p:sldLayoutId id="2147484040" r:id="rId8"/>
    <p:sldLayoutId id="2147484046" r:id="rId9"/>
    <p:sldLayoutId id="2147484041" r:id="rId10"/>
    <p:sldLayoutId id="214748404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bry,%202001.pdf" TargetMode="External"/><Relationship Id="rId2" Type="http://schemas.openxmlformats.org/officeDocument/2006/relationships/hyperlink" Target="Poulin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Iriti,%20J.%20E.,%20Bickel,%20W.%20E.%20y%20Nelson,%20C.%20A.%20(2005).pdf" TargetMode="External"/><Relationship Id="rId2" Type="http://schemas.openxmlformats.org/officeDocument/2006/relationships/hyperlink" Target="Turnbull,%20B.%20(2002).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arro%20de%20heno.pptx" TargetMode="External"/><Relationship Id="rId2" Type="http://schemas.openxmlformats.org/officeDocument/2006/relationships/hyperlink" Target="Monroe,%20M.%20C.,%20Fleming,%20M.%20L.,%20Bowman,%20R.%20A.,%20Zimmer,%20J,%20F.,%20Marcinkowski,%20T.,%20Washburn,%20J.,%20Mitchell,%20N.%20J.%20(2005).pd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EFQM.pptx" TargetMode="External"/><Relationship Id="rId2" Type="http://schemas.openxmlformats.org/officeDocument/2006/relationships/hyperlink" Target="Christie,%20Ch.%20A.%20y%20Azzam,%20T.%20(2005)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nn_T._L._Boss_J._y_Randolph_S._2007_.pdf" TargetMode="External"/><Relationship Id="rId4" Type="http://schemas.openxmlformats.org/officeDocument/2006/relationships/hyperlink" Target="Jackson,%20S.%20(2001).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Ray,%20M.%202006.pdf" TargetMode="External"/><Relationship Id="rId2" Type="http://schemas.openxmlformats.org/officeDocument/2006/relationships/hyperlink" Target="Modelo_EFQM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atta_M._y_Rantala_K._2007_.pdf" TargetMode="External"/><Relationship Id="rId4" Type="http://schemas.openxmlformats.org/officeDocument/2006/relationships/hyperlink" Target="Mathison,%20S.%20(2001)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rk,%20M.%20M.,%20Henry,%20G.%20T.%20y%20Julnes,%20G.%20(1999)..pdf" TargetMode="External"/><Relationship Id="rId2" Type="http://schemas.openxmlformats.org/officeDocument/2006/relationships/hyperlink" Target="stufflebeam,%202001a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patton,%202007.pdf" TargetMode="External"/><Relationship Id="rId2" Type="http://schemas.openxmlformats.org/officeDocument/2006/relationships/hyperlink" Target="MORRIS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mo_C._y_Cousins_J._B._2007_.pdf" TargetMode="External"/><Relationship Id="rId2" Type="http://schemas.openxmlformats.org/officeDocument/2006/relationships/hyperlink" Target="Harnar,%20M.%20A.%20y%20Preskill,%20H.%20(2007)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TAL....pdf" TargetMode="External"/><Relationship Id="rId2" Type="http://schemas.openxmlformats.org/officeDocument/2006/relationships/hyperlink" Target="Myford,%20C.M.%20y%20Cline,%20F.A.%20(2001)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King,%202005.pdf" TargetMode="External"/><Relationship Id="rId2" Type="http://schemas.openxmlformats.org/officeDocument/2006/relationships/hyperlink" Target="King,%20J.%20A.,%20Nielsen,%20J.%20E.%20y%20Colby,%20J.%20(2004)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Patton,%20M.%20Q.%20(2005)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dison,%20A.%20(2007).pdf" TargetMode="External"/><Relationship Id="rId2" Type="http://schemas.openxmlformats.org/officeDocument/2006/relationships/hyperlink" Target="Mertens,%20D.%20M.%20y%20Hopson,%20R.%20K.%20(2006)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King,%202007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rallis,%202007.pdf" TargetMode="External"/><Relationship Id="rId2" Type="http://schemas.openxmlformats.org/officeDocument/2006/relationships/hyperlink" Target="patton,%202007.pd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Ghere,%20G.,%20King,%20J.%20A.,%20Stevahn,%20L.%20y%20Minnema,%20J.%20(2006).pdf" TargetMode="External"/><Relationship Id="rId2" Type="http://schemas.openxmlformats.org/officeDocument/2006/relationships/hyperlink" Target="Altschuld_J._W._1999_.pd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Edelenbos,%20J.%20y%20Van%20Buuren,%20A.%20(2004)..pdf" TargetMode="External"/><Relationship Id="rId2" Type="http://schemas.openxmlformats.org/officeDocument/2006/relationships/hyperlink" Target="Darabi,%20A.%20(2002)..pdf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Symonette,%202004.pdf" TargetMode="External"/><Relationship Id="rId2" Type="http://schemas.openxmlformats.org/officeDocument/2006/relationships/hyperlink" Target="Hood,%20S.%20(2004).pdf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Levenson_A._R._Van_der_Stede_W._A._y_Cohen_S._G._2006_.pdf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docentia.pdf" TargetMode="External"/><Relationship Id="rId7" Type="http://schemas.openxmlformats.org/officeDocument/2006/relationships/hyperlink" Target="modelo%20de%20docentia.pdf" TargetMode="External"/><Relationship Id="rId2" Type="http://schemas.openxmlformats.org/officeDocument/2006/relationships/hyperlink" Target="aneca-portada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odelo%20de%20evaluaci%C3%B3n.pdf" TargetMode="External"/><Relationship Id="rId5" Type="http://schemas.openxmlformats.org/officeDocument/2006/relationships/hyperlink" Target="aneca-herramienta%20de%20un%20evaluador.pdf" TargetMode="External"/><Relationship Id="rId4" Type="http://schemas.openxmlformats.org/officeDocument/2006/relationships/hyperlink" Target="aneca-autoevaluaci%C3%B3n.pdf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King,%202007.pdf" TargetMode="External"/><Relationship Id="rId3" Type="http://schemas.openxmlformats.org/officeDocument/2006/relationships/hyperlink" Target="American%20Evaluation%20Association.pdf" TargetMode="External"/><Relationship Id="rId7" Type="http://schemas.openxmlformats.org/officeDocument/2006/relationships/hyperlink" Target="VOLKOV%20Y%20kING.pdf" TargetMode="External"/><Relationship Id="rId2" Type="http://schemas.openxmlformats.org/officeDocument/2006/relationships/hyperlink" Target="Tabla%201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mich.edu/evalctr/checklists/" TargetMode="External"/><Relationship Id="rId5" Type="http://schemas.openxmlformats.org/officeDocument/2006/relationships/hyperlink" Target="http://www.wmich.edu/evalctr/checklists" TargetMode="External"/><Relationship Id="rId4" Type="http://schemas.openxmlformats.org/officeDocument/2006/relationships/hyperlink" Target="Stufflebeam%202001b.pdf" TargetMode="External"/><Relationship Id="rId9" Type="http://schemas.openxmlformats.org/officeDocument/2006/relationships/hyperlink" Target="http://www.eval.org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King,%20J.%20A.,%20Stevahn,%20L.,%20Ghere,%20G.%20y%20Minnema,%20J.%20(2001).pdf" TargetMode="External"/><Relationship Id="rId2" Type="http://schemas.openxmlformats.org/officeDocument/2006/relationships/hyperlink" Target="Stevahn,%20L.,%20King,%20J.%20A.,%20Ghere,%20G.%20y%20Minnema,%20J.%20(2005)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King,%202007.pdf" TargetMode="External"/><Relationship Id="rId5" Type="http://schemas.openxmlformats.org/officeDocument/2006/relationships/hyperlink" Target="King,%20J.%20A.%20%20(2005).pdf" TargetMode="External"/><Relationship Id="rId4" Type="http://schemas.openxmlformats.org/officeDocument/2006/relationships/hyperlink" Target="Tabla%202.pdf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Ritter_L._A._y_Sue_V._M._2007d_.pdf" TargetMode="External"/><Relationship Id="rId3" Type="http://schemas.openxmlformats.org/officeDocument/2006/relationships/hyperlink" Target="Saunders,%20R.%20C.%20y%20Heflinger,%20C.%20A.%20(2004).pdf" TargetMode="External"/><Relationship Id="rId7" Type="http://schemas.openxmlformats.org/officeDocument/2006/relationships/hyperlink" Target="Ritter_L._A._y_Sue_V._M._2007c_.pdf" TargetMode="External"/><Relationship Id="rId12" Type="http://schemas.openxmlformats.org/officeDocument/2006/relationships/hyperlink" Target="Ritter_L._A._y_Sue_V._M._2007h_.pdf" TargetMode="External"/><Relationship Id="rId2" Type="http://schemas.openxmlformats.org/officeDocument/2006/relationships/hyperlink" Target="Stufflebeam%202001b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Ritter_L._A._y_Sue_V._M._2007b_.pdf" TargetMode="External"/><Relationship Id="rId11" Type="http://schemas.openxmlformats.org/officeDocument/2006/relationships/hyperlink" Target="Ritter_L._A._y_Sue_V._M._2007g_.pdf" TargetMode="External"/><Relationship Id="rId5" Type="http://schemas.openxmlformats.org/officeDocument/2006/relationships/hyperlink" Target="Ritter_L._A._y_Sue_V._M._2007a_.pdf" TargetMode="External"/><Relationship Id="rId10" Type="http://schemas.openxmlformats.org/officeDocument/2006/relationships/hyperlink" Target="Ritter_L._A._y_Sue_V._M._2007f_.pdf" TargetMode="External"/><Relationship Id="rId4" Type="http://schemas.openxmlformats.org/officeDocument/2006/relationships/hyperlink" Target="Rocco_2007.pdf" TargetMode="External"/><Relationship Id="rId9" Type="http://schemas.openxmlformats.org/officeDocument/2006/relationships/hyperlink" Target="Ritter_L._A._y_Sue_V._M._2007e_.pd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IMAGEN%20DEL%20LIBRO%20CONOCIMIENTOS,%20CAPACIDADES.JPG" TargetMode="External"/><Relationship Id="rId2" Type="http://schemas.openxmlformats.org/officeDocument/2006/relationships/hyperlink" Target="STIGGINS,%201999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Ghere,%20G.,%20King,%20J.%20A.,%20Stevahn,%20L.%20y%20Minnema,%20J.%20(2006).pdf" TargetMode="External"/><Relationship Id="rId5" Type="http://schemas.openxmlformats.org/officeDocument/2006/relationships/hyperlink" Target="Barnette.pdf" TargetMode="External"/><Relationship Id="rId4" Type="http://schemas.openxmlformats.org/officeDocument/2006/relationships/hyperlink" Target="Stufflebeam%202001b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DPDU%20TRIPTICO%202008%20(3).pdf" TargetMode="Externa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hyperlink" Target="Tabla%203.pdf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hyperlink" Target="esquema%20del%20libro%20de%20competencias.pptx" TargetMode="External"/><Relationship Id="rId5" Type="http://schemas.openxmlformats.org/officeDocument/2006/relationships/image" Target="../media/image11.jpeg"/><Relationship Id="rId4" Type="http://schemas.openxmlformats.org/officeDocument/2006/relationships/hyperlink" Target="indice%20del%20manual.pptx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Curso_%20PROGRAMA%20DE%20CALIDAD%20Y%20EXCELENCIA%20DE%20LA%20UNIVERSIDAD%20DE%20LA%20LAGUNA%202007-.pdf" TargetMode="Externa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Brandon,%20P.%20R.%20(1998)..pdf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Connolly,%20M.,%20Jones,%20N.%20y%20O%E2%80%99shea,%20J.%20(2005)..pdf" TargetMode="External"/><Relationship Id="rId2" Type="http://schemas.openxmlformats.org/officeDocument/2006/relationships/hyperlink" Target="RYAN,%202002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OLROYD,%202000.pdf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Alegre.pdf" TargetMode="External"/><Relationship Id="rId2" Type="http://schemas.openxmlformats.org/officeDocument/2006/relationships/hyperlink" Target="Pololi,%202003.pdf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IMAGEN%20DE%20UN%20CICLO.JPG" TargetMode="External"/><Relationship Id="rId7" Type="http://schemas.openxmlformats.org/officeDocument/2006/relationships/diagramColors" Target="../diagrams/colors1.xml"/><Relationship Id="rId2" Type="http://schemas.openxmlformats.org/officeDocument/2006/relationships/hyperlink" Target="kolb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odarresi,%202001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Ghere,%20G.,%20King,%20J.%20A.,%20Stevahn,%20L.%20y%20Minnema,%20J.%20(2006).pdf" TargetMode="External"/><Relationship Id="rId2" Type="http://schemas.openxmlformats.org/officeDocument/2006/relationships/hyperlink" Target="Tabla%204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ballantyne,%202000.pd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Tallent-Runnels%20(2006).pdf" TargetMode="External"/><Relationship Id="rId2" Type="http://schemas.openxmlformats.org/officeDocument/2006/relationships/hyperlink" Target="Tabla%20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Shute,%202008.pdf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Tarea_indicador_8_.pdf" TargetMode="External"/><Relationship Id="rId3" Type="http://schemas.openxmlformats.org/officeDocument/2006/relationships/hyperlink" Target="Tarea_%20TAREA%208.%20An%C3%A1lisis%20%E2%80%9CFDOR%E2%80%9D%20y%20Medios.pdf" TargetMode="External"/><Relationship Id="rId7" Type="http://schemas.openxmlformats.org/officeDocument/2006/relationships/hyperlink" Target="Estrategia-Indicador3.pdf" TargetMode="External"/><Relationship Id="rId2" Type="http://schemas.openxmlformats.org/officeDocument/2006/relationships/hyperlink" Target="INFORME%20FINAL%20DE%20EVALUADOR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respuesta%20a%20la%20pr%C3%A1ctica.pdf" TargetMode="External"/><Relationship Id="rId5" Type="http://schemas.openxmlformats.org/officeDocument/2006/relationships/hyperlink" Target="VALORACION_%20Tarea_%20ESTRATEGIA%203.%20Escenarios%20sobre%20Planes%20de%20Mejora.pdf" TargetMode="External"/><Relationship Id="rId4" Type="http://schemas.openxmlformats.org/officeDocument/2006/relationships/hyperlink" Target="VALORACION_%20Tarea_%20PR%C3%81CTICA%205.%20An%C3%A1lisis%20de%20una%20innovaci%C3%B3n%20curricular.pd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Tabla%202.Medias%20y%20desviaciones%20de%20MEPFEL.pdf" TargetMode="External"/><Relationship Id="rId2" Type="http://schemas.openxmlformats.org/officeDocument/2006/relationships/hyperlink" Target="ULPGC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leischer_M._1983_.pdf" TargetMode="External"/><Relationship Id="rId2" Type="http://schemas.openxmlformats.org/officeDocument/2006/relationships/hyperlink" Target="patton,%202002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endricks_M._1993_.pdf" TargetMode="External"/><Relationship Id="rId2" Type="http://schemas.openxmlformats.org/officeDocument/2006/relationships/hyperlink" Target="Torres_R._T._1991_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orabito,%20S.%20M.%20(2002).pdf" TargetMode="External"/><Relationship Id="rId2" Type="http://schemas.openxmlformats.org/officeDocument/2006/relationships/hyperlink" Target="MacNeil,%20Ch.%20(2002)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Gunvaldsen_J._A._y_Karlsen_R._1999_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ertens,%20D.%20M.%20(1999).pdf" TargetMode="External"/><Relationship Id="rId2" Type="http://schemas.openxmlformats.org/officeDocument/2006/relationships/hyperlink" Target="stufflebeam,%202001a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42938" y="4572000"/>
            <a:ext cx="5715000" cy="1643063"/>
          </a:xfrm>
          <a:solidFill>
            <a:schemeClr val="accent2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</a:rPr>
              <a:t>COMPETENCIA PARA LA FORMACIÓN DE EVALUADORES</a:t>
            </a:r>
            <a:br>
              <a:rPr lang="es-ES" dirty="0"/>
            </a:br>
            <a:endParaRPr lang="es-ES" dirty="0"/>
          </a:p>
        </p:txBody>
      </p:sp>
      <p:sp>
        <p:nvSpPr>
          <p:cNvPr id="10242" name="5 Marcador de texto"/>
          <p:cNvSpPr>
            <a:spLocks noGrp="1"/>
          </p:cNvSpPr>
          <p:nvPr>
            <p:ph type="body" sz="half" idx="2"/>
          </p:nvPr>
        </p:nvSpPr>
        <p:spPr>
          <a:xfrm>
            <a:off x="6462713" y="533400"/>
            <a:ext cx="2239962" cy="4211638"/>
          </a:xfrm>
        </p:spPr>
        <p:txBody>
          <a:bodyPr/>
          <a:lstStyle/>
          <a:p>
            <a:pPr marL="44450" algn="ctr" eaLnBrk="1" hangingPunct="1">
              <a:spcBef>
                <a:spcPct val="0"/>
              </a:spcBef>
            </a:pPr>
            <a:r>
              <a:rPr lang="es-ES" sz="1800" b="1"/>
              <a:t>Luis Miguel Villar Angulo</a:t>
            </a:r>
            <a:endParaRPr lang="es-ES" sz="1800"/>
          </a:p>
          <a:p>
            <a:pPr marL="44450" eaLnBrk="1" hangingPunct="1">
              <a:spcBef>
                <a:spcPct val="0"/>
              </a:spcBef>
            </a:pPr>
            <a:endParaRPr lang="es-ES"/>
          </a:p>
        </p:txBody>
      </p:sp>
      <p:pic>
        <p:nvPicPr>
          <p:cNvPr id="9" name="8 Marcador de posición de imagen" descr="DSC000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60" y="612776"/>
            <a:ext cx="4214842" cy="316113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4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714500" y="785813"/>
            <a:ext cx="5581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Poulin, Harris y Jones </a:t>
            </a:r>
            <a:r>
              <a:rPr lang="es-ES" sz="3200"/>
              <a:t>(2000) 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928813" y="3500438"/>
            <a:ext cx="2619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3" action="ppaction://hlinkfile"/>
              </a:rPr>
              <a:t>Mabry</a:t>
            </a:r>
            <a:r>
              <a:rPr lang="es-ES" sz="3200"/>
              <a:t> (2001)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42910" y="928670"/>
            <a:ext cx="615553" cy="5029582"/>
          </a:xfrm>
          <a:prstGeom prst="rect">
            <a:avLst/>
          </a:prstGeom>
        </p:spPr>
        <p:txBody>
          <a:bodyPr vert="vert"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defRPr/>
            </a:pPr>
            <a:r>
              <a:rPr lang="es-ES" sz="2800" b="1" dirty="0">
                <a:solidFill>
                  <a:srgbClr val="FF0000"/>
                </a:solidFill>
              </a:rPr>
              <a:t>Aproximaciones </a:t>
            </a:r>
            <a:r>
              <a:rPr lang="es-ES" sz="2800" b="1" dirty="0">
                <a:ln>
                  <a:solidFill>
                    <a:schemeClr val="tx1"/>
                  </a:solidFill>
                  <a:prstDash val="sysDot"/>
                </a:ln>
                <a:solidFill>
                  <a:srgbClr val="FF0000"/>
                </a:solidFill>
              </a:rPr>
              <a:t>evaluativas</a:t>
            </a:r>
            <a:r>
              <a:rPr lang="es-E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437" name="4 Rectángulo"/>
          <p:cNvSpPr>
            <a:spLocks noChangeArrowheads="1"/>
          </p:cNvSpPr>
          <p:nvPr/>
        </p:nvSpPr>
        <p:spPr bwMode="auto">
          <a:xfrm>
            <a:off x="5857875" y="1857375"/>
            <a:ext cx="2800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Indicadores de éxito de una institución 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785938" y="1714500"/>
            <a:ext cx="3000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rgbClr val="FF0000"/>
                </a:solidFill>
              </a:rPr>
              <a:t>Evaluación de la evaluabilidad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4857750" y="2143125"/>
            <a:ext cx="85725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428750" y="4357688"/>
            <a:ext cx="2357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solidFill>
                  <a:srgbClr val="FF0000"/>
                </a:solidFill>
              </a:rPr>
              <a:t>Evaluación personalizada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4786313" y="4357688"/>
            <a:ext cx="4000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solidFill>
                  <a:srgbClr val="0070C0"/>
                </a:solidFill>
              </a:rPr>
              <a:t>Evaluación responsiva de programas</a:t>
            </a:r>
          </a:p>
        </p:txBody>
      </p:sp>
      <p:sp>
        <p:nvSpPr>
          <p:cNvPr id="10" name="9 Flecha izquierda y derecha"/>
          <p:cNvSpPr/>
          <p:nvPr/>
        </p:nvSpPr>
        <p:spPr>
          <a:xfrm>
            <a:off x="3857625" y="4714875"/>
            <a:ext cx="857250" cy="484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 animBg="1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428750" y="785813"/>
            <a:ext cx="294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Turnbull</a:t>
            </a:r>
            <a:r>
              <a:rPr lang="es-ES" sz="3200"/>
              <a:t> (2002)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42938" y="642938"/>
            <a:ext cx="677862" cy="5394325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FF0000"/>
                </a:solidFill>
              </a:rPr>
              <a:t>Conocimiento y evaluación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428750" y="3357563"/>
            <a:ext cx="5173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3" action="ppaction://hlinkfile"/>
              </a:rPr>
              <a:t>Iriti, Bickel y Nelson </a:t>
            </a:r>
            <a:r>
              <a:rPr lang="es-ES" sz="3200"/>
              <a:t>(2005) 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500188" y="1500188"/>
            <a:ext cx="6488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FF0000"/>
                </a:solidFill>
              </a:rPr>
              <a:t>Teoría de programas </a:t>
            </a:r>
            <a:r>
              <a:rPr lang="es-ES" sz="2800"/>
              <a:t>y </a:t>
            </a:r>
          </a:p>
          <a:p>
            <a:r>
              <a:rPr lang="es-ES" sz="2800">
                <a:solidFill>
                  <a:srgbClr val="0070C0"/>
                </a:solidFill>
              </a:rPr>
              <a:t>conocimiento acumulado de evaluación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1357313" y="4286250"/>
            <a:ext cx="526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FF0000"/>
                </a:solidFill>
              </a:rPr>
              <a:t>Recomendaciones evaluativas: 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3000375" y="5500688"/>
            <a:ext cx="558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0070C0"/>
                </a:solidFill>
              </a:rPr>
              <a:t>Marco para la toma de decisiones</a:t>
            </a:r>
          </a:p>
        </p:txBody>
      </p:sp>
      <p:cxnSp>
        <p:nvCxnSpPr>
          <p:cNvPr id="10" name="9 Conector angular"/>
          <p:cNvCxnSpPr/>
          <p:nvPr/>
        </p:nvCxnSpPr>
        <p:spPr>
          <a:xfrm>
            <a:off x="6643688" y="4572000"/>
            <a:ext cx="914400" cy="9144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071563" y="928688"/>
            <a:ext cx="80724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hlinkClick r:id="rId2" action="ppaction://hlinkfile"/>
              </a:rPr>
              <a:t>Monroe, Fleming, Bowman, Zimmer, Marcinkowski, Washburn y Mitchell </a:t>
            </a:r>
            <a:r>
              <a:rPr lang="es-ES" sz="3200"/>
              <a:t>(2005)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88950" y="714375"/>
            <a:ext cx="615950" cy="5500688"/>
          </a:xfrm>
          <a:prstGeom prst="rect">
            <a:avLst/>
          </a:prstGeom>
        </p:spPr>
        <p:txBody>
          <a:bodyPr vert="vert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FF0000"/>
                </a:solidFill>
              </a:rPr>
              <a:t>Enseñanza de una evaluación 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4000500" y="4572000"/>
            <a:ext cx="3981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>
                <a:hlinkClick r:id="rId3" action="ppaction://hlinkpres?slideindex=1&amp;slidetitle="/>
              </a:rPr>
              <a:t>Villar y Alegre </a:t>
            </a:r>
            <a:r>
              <a:rPr lang="es-ES_tradnl" sz="3200"/>
              <a:t>(2003)</a:t>
            </a:r>
            <a:endParaRPr lang="es-ES" sz="3200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357313" y="2428875"/>
            <a:ext cx="719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/>
              <a:t>Diagrama de un </a:t>
            </a:r>
            <a:r>
              <a:rPr lang="es-ES" sz="2000">
                <a:solidFill>
                  <a:srgbClr val="FF0000"/>
                </a:solidFill>
              </a:rPr>
              <a:t>modelo lógico</a:t>
            </a:r>
            <a:r>
              <a:rPr lang="es-ES" sz="2000"/>
              <a:t>: entradas, salidas y resultados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357313" y="3000375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Diagrama de un </a:t>
            </a:r>
            <a:r>
              <a:rPr lang="es-ES" sz="2000">
                <a:solidFill>
                  <a:srgbClr val="FF0000"/>
                </a:solidFill>
              </a:rPr>
              <a:t>modelo causal:</a:t>
            </a:r>
          </a:p>
          <a:p>
            <a:pPr>
              <a:buFont typeface="Arial" charset="0"/>
              <a:buChar char="•"/>
            </a:pPr>
            <a:r>
              <a:rPr lang="es-ES" sz="2000">
                <a:solidFill>
                  <a:srgbClr val="0070C0"/>
                </a:solidFill>
              </a:rPr>
              <a:t> Estrategias</a:t>
            </a:r>
          </a:p>
          <a:p>
            <a:pPr>
              <a:buFont typeface="Arial" charset="0"/>
              <a:buChar char="•"/>
            </a:pPr>
            <a:r>
              <a:rPr lang="es-ES" sz="2000">
                <a:solidFill>
                  <a:srgbClr val="0070C0"/>
                </a:solidFill>
              </a:rPr>
              <a:t> Acciones</a:t>
            </a:r>
          </a:p>
          <a:p>
            <a:pPr>
              <a:buFont typeface="Arial" charset="0"/>
              <a:buChar char="•"/>
            </a:pPr>
            <a:r>
              <a:rPr lang="es-ES" sz="2000">
                <a:solidFill>
                  <a:srgbClr val="0070C0"/>
                </a:solidFill>
              </a:rPr>
              <a:t> Supuestos</a:t>
            </a:r>
          </a:p>
          <a:p>
            <a:pPr>
              <a:buFont typeface="Arial" charset="0"/>
              <a:buChar char="•"/>
            </a:pPr>
            <a:r>
              <a:rPr lang="es-ES" sz="2000">
                <a:solidFill>
                  <a:srgbClr val="0070C0"/>
                </a:solidFill>
              </a:rPr>
              <a:t> Metas</a:t>
            </a:r>
          </a:p>
          <a:p>
            <a:pPr>
              <a:buFont typeface="Arial" charset="0"/>
              <a:buChar char="•"/>
            </a:pPr>
            <a:r>
              <a:rPr lang="es-ES" sz="2000">
                <a:solidFill>
                  <a:srgbClr val="0070C0"/>
                </a:solidFill>
              </a:rPr>
              <a:t> Misión</a:t>
            </a:r>
          </a:p>
          <a:p>
            <a:endParaRPr lang="es-ES" sz="2000">
              <a:solidFill>
                <a:srgbClr val="FF0000"/>
              </a:solidFill>
            </a:endParaRPr>
          </a:p>
          <a:p>
            <a:endParaRPr lang="es-ES" sz="200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071938" y="5500688"/>
            <a:ext cx="4646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FF0000"/>
                </a:solidFill>
              </a:rPr>
              <a:t>Metáfora del Carro de Heno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142852"/>
            <a:ext cx="615553" cy="3143272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FF0000"/>
                </a:solidFill>
              </a:rPr>
              <a:t>estudio de caso 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571625" y="85725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Christie y Azzam </a:t>
            </a:r>
            <a:r>
              <a:rPr lang="es-ES" sz="3200"/>
              <a:t>(2005) </a:t>
            </a:r>
          </a:p>
        </p:txBody>
      </p:sp>
      <p:sp>
        <p:nvSpPr>
          <p:cNvPr id="5" name="4 Rectángulo"/>
          <p:cNvSpPr/>
          <p:nvPr/>
        </p:nvSpPr>
        <p:spPr>
          <a:xfrm rot="15963459">
            <a:off x="5838826" y="3211512"/>
            <a:ext cx="1662112" cy="1941513"/>
          </a:xfrm>
          <a:prstGeom prst="rect">
            <a:avLst/>
          </a:prstGeom>
        </p:spPr>
        <p:txBody>
          <a:bodyPr vert="vert">
            <a:spAutoFit/>
          </a:bodyPr>
          <a:lstStyle/>
          <a:p>
            <a:pPr>
              <a:defRPr/>
            </a:pPr>
            <a:r>
              <a:rPr lang="es-ES_tradnl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hlinkClick r:id="rId3" action="ppaction://hlinkpres?slideindex=1&amp;slidetitle="/>
              </a:rPr>
              <a:t>Fundación Europea para la Gestión de la Calidad </a:t>
            </a:r>
            <a:endParaRPr lang="es-ES_tradnl" sz="2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214438" y="3357563"/>
            <a:ext cx="309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>
                <a:hlinkClick r:id="rId4" action="ppaction://hlinkfile"/>
              </a:rPr>
              <a:t>Jackson</a:t>
            </a:r>
            <a:r>
              <a:rPr lang="es-ES_tradnl" sz="3200"/>
              <a:t> (2001) </a:t>
            </a:r>
            <a:endParaRPr lang="es-ES" sz="3200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785813" y="5143500"/>
            <a:ext cx="5832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5" action="ppaction://hlinkfile"/>
              </a:rPr>
              <a:t>Mann, Boss y Randolph </a:t>
            </a:r>
            <a:r>
              <a:rPr lang="es-ES" sz="3200"/>
              <a:t>(2007)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357313" y="1571625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/>
              <a:t> </a:t>
            </a:r>
            <a:r>
              <a:rPr lang="es-ES" sz="2000">
                <a:solidFill>
                  <a:srgbClr val="0070C0"/>
                </a:solidFill>
              </a:rPr>
              <a:t>Greene, </a:t>
            </a:r>
          </a:p>
          <a:p>
            <a:pPr>
              <a:buFont typeface="Arial" charset="0"/>
              <a:buChar char="•"/>
            </a:pPr>
            <a:r>
              <a:rPr lang="es-ES" sz="2000">
                <a:solidFill>
                  <a:srgbClr val="0070C0"/>
                </a:solidFill>
              </a:rPr>
              <a:t> Henry,</a:t>
            </a:r>
          </a:p>
          <a:p>
            <a:pPr>
              <a:buFont typeface="Arial" charset="0"/>
              <a:buChar char="•"/>
            </a:pPr>
            <a:r>
              <a:rPr lang="es-ES" sz="2000">
                <a:solidFill>
                  <a:srgbClr val="0070C0"/>
                </a:solidFill>
              </a:rPr>
              <a:t> Donaldson, y</a:t>
            </a:r>
          </a:p>
          <a:p>
            <a:pPr>
              <a:buFont typeface="Arial" charset="0"/>
              <a:buChar char="•"/>
            </a:pPr>
            <a:r>
              <a:rPr lang="es-ES" sz="2000">
                <a:solidFill>
                  <a:srgbClr val="0070C0"/>
                </a:solidFill>
              </a:rPr>
              <a:t> King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6045200" y="928688"/>
            <a:ext cx="25987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FF0000"/>
                </a:solidFill>
              </a:rPr>
              <a:t>Aproximaciones evaluativas </a:t>
            </a:r>
          </a:p>
          <a:p>
            <a:r>
              <a:rPr lang="es-ES_tradnl" sz="2400">
                <a:solidFill>
                  <a:srgbClr val="FF0000"/>
                </a:solidFill>
              </a:rPr>
              <a:t>de teóricos:</a:t>
            </a:r>
            <a:endParaRPr lang="es-ES" sz="240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357313" y="4357688"/>
            <a:ext cx="3284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solidFill>
                  <a:srgbClr val="FF0000"/>
                </a:solidFill>
              </a:rPr>
              <a:t>Modelo de Excelencia 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5072063" y="4143375"/>
            <a:ext cx="500062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357313" y="5786438"/>
            <a:ext cx="6429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70C0"/>
                </a:solidFill>
              </a:rPr>
              <a:t>Programa de Iniciación Temprana (</a:t>
            </a:r>
            <a:r>
              <a:rPr lang="es-ES" i="1">
                <a:solidFill>
                  <a:srgbClr val="0070C0"/>
                </a:solidFill>
              </a:rPr>
              <a:t>Early Head Start</a:t>
            </a:r>
            <a:r>
              <a:rPr lang="es-ES">
                <a:solidFill>
                  <a:srgbClr val="0070C0"/>
                </a:solidFill>
              </a:rPr>
              <a:t> – </a:t>
            </a:r>
            <a:r>
              <a:rPr lang="es-ES" i="1">
                <a:solidFill>
                  <a:srgbClr val="0070C0"/>
                </a:solidFill>
              </a:rPr>
              <a:t>EHS</a:t>
            </a:r>
            <a:r>
              <a:rPr lang="es-ES">
                <a:solidFill>
                  <a:srgbClr val="0070C0"/>
                </a:solidFill>
              </a:rPr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7320201">
            <a:off x="1831975" y="-366712"/>
            <a:ext cx="923925" cy="3625850"/>
          </a:xfrm>
          <a:prstGeom prst="rect">
            <a:avLst/>
          </a:prstGeom>
        </p:spPr>
        <p:txBody>
          <a:bodyPr vert="vert">
            <a:spAutoFit/>
          </a:bodyPr>
          <a:lstStyle/>
          <a:p>
            <a:pPr>
              <a:defRPr/>
            </a:pPr>
            <a:r>
              <a:rPr lang="es-ES_tradnl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hlinkClick r:id="rId2" action="ppaction://hlinkfile"/>
              </a:rPr>
              <a:t>Fundación Europea para la Gestión de la Calidad </a:t>
            </a:r>
            <a:endParaRPr lang="es-ES_tradnl" sz="2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5929313" y="1143000"/>
            <a:ext cx="2324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3" action="ppaction://hlinkfile"/>
              </a:rPr>
              <a:t>Ray</a:t>
            </a:r>
            <a:r>
              <a:rPr lang="es-ES" sz="3200"/>
              <a:t> (2006) 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285875" y="3643313"/>
            <a:ext cx="3257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4" action="ppaction://hlinkfile"/>
              </a:rPr>
              <a:t>Mathison</a:t>
            </a:r>
            <a:r>
              <a:rPr lang="es-ES" sz="3200"/>
              <a:t> (2001) 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6286500" y="2857500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>
                <a:solidFill>
                  <a:srgbClr val="FF0000"/>
                </a:solidFill>
              </a:rPr>
              <a:t>Imágenes</a:t>
            </a:r>
            <a:r>
              <a:rPr lang="es-ES" sz="3200"/>
              <a:t> 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214438" y="4857750"/>
            <a:ext cx="469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5" action="ppaction://hlinkfile"/>
              </a:rPr>
              <a:t>Määttä y Rantala </a:t>
            </a:r>
            <a:r>
              <a:rPr lang="es-ES" sz="3200"/>
              <a:t>(2007) 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214938" y="2000250"/>
            <a:ext cx="3205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0070C0"/>
                </a:solidFill>
              </a:rPr>
              <a:t>Evaluador externo 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4429125" y="3786188"/>
            <a:ext cx="406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0070C0"/>
                </a:solidFill>
              </a:rPr>
              <a:t>Evaluación participativa 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2428875" y="5715000"/>
            <a:ext cx="5462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0070C0"/>
                </a:solidFill>
              </a:rPr>
              <a:t>Evaluador como intérprete crítico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HP_Propietario\Mis documentos\Mis imágenes\zamora, 2008\DSC0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s-ES" sz="4400" b="1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es-ES" sz="4400" b="1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es-ES" sz="4400" b="1">
                <a:solidFill>
                  <a:srgbClr val="FF0000"/>
                </a:solidFill>
                <a:cs typeface="Times New Roman" pitchFamily="18" charset="0"/>
              </a:rPr>
              <a:t>DOS </a:t>
            </a:r>
          </a:p>
          <a:p>
            <a:pPr algn="ctr"/>
            <a:endParaRPr lang="es-ES" sz="4400" b="1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es-ES" sz="4800" b="1">
                <a:solidFill>
                  <a:srgbClr val="FFFF00"/>
                </a:solidFill>
                <a:cs typeface="Times New Roman" pitchFamily="18" charset="0"/>
              </a:rPr>
              <a:t>La evaluación como </a:t>
            </a:r>
          </a:p>
          <a:p>
            <a:pPr algn="ctr"/>
            <a:r>
              <a:rPr lang="es-ES" sz="4400" b="1">
                <a:solidFill>
                  <a:srgbClr val="FFFF00"/>
                </a:solidFill>
                <a:cs typeface="Times New Roman" pitchFamily="18" charset="0"/>
              </a:rPr>
              <a:t>proceso y uso</a:t>
            </a:r>
            <a:r>
              <a:rPr lang="es-ES" sz="4400">
                <a:cs typeface="Times New Roman" pitchFamily="18" charset="0"/>
              </a:rPr>
              <a:t> </a:t>
            </a:r>
            <a:endParaRPr lang="es-ES" sz="4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643063" y="642938"/>
            <a:ext cx="4357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hlinkClick r:id="rId2" action="ppaction://hlinkfile"/>
              </a:rPr>
              <a:t>Stufflebeam</a:t>
            </a:r>
            <a:r>
              <a:rPr lang="es-ES" sz="3200"/>
              <a:t> (2001a) 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571625" y="2286000"/>
            <a:ext cx="5330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3" action="ppaction://hlinkfile"/>
              </a:rPr>
              <a:t>Mark, Henry y Julnes </a:t>
            </a:r>
            <a:r>
              <a:rPr lang="es-ES" sz="3200"/>
              <a:t>(1999)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286000" y="3105150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2800"/>
              <a:t> </a:t>
            </a:r>
            <a:r>
              <a:rPr lang="es-ES" sz="2800">
                <a:solidFill>
                  <a:srgbClr val="0070C0"/>
                </a:solidFill>
              </a:rPr>
              <a:t>Descripción, </a:t>
            </a:r>
          </a:p>
          <a:p>
            <a:pPr>
              <a:buFont typeface="Arial" charset="0"/>
              <a:buChar char="•"/>
            </a:pPr>
            <a:r>
              <a:rPr lang="es-ES" sz="2800">
                <a:solidFill>
                  <a:srgbClr val="0070C0"/>
                </a:solidFill>
              </a:rPr>
              <a:t> Clasificación, </a:t>
            </a:r>
          </a:p>
          <a:p>
            <a:pPr>
              <a:buFont typeface="Arial" charset="0"/>
              <a:buChar char="•"/>
            </a:pPr>
            <a:r>
              <a:rPr lang="es-ES" sz="2800">
                <a:solidFill>
                  <a:srgbClr val="0070C0"/>
                </a:solidFill>
              </a:rPr>
              <a:t> Análisis causal , e</a:t>
            </a:r>
          </a:p>
          <a:p>
            <a:pPr>
              <a:buFont typeface="Arial" charset="0"/>
              <a:buChar char="•"/>
            </a:pPr>
            <a:r>
              <a:rPr lang="es-ES" sz="2800">
                <a:solidFill>
                  <a:srgbClr val="0070C0"/>
                </a:solidFill>
              </a:rPr>
              <a:t> Indagación de valores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857500" y="1357313"/>
            <a:ext cx="4500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solidFill>
                  <a:srgbClr val="FF0000"/>
                </a:solidFill>
              </a:rPr>
              <a:t>Veintidós aproximaciones evaluativas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071563" y="857250"/>
            <a:ext cx="4464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Morris y Jacobs </a:t>
            </a:r>
            <a:r>
              <a:rPr lang="es-ES" sz="3200"/>
              <a:t>(2000) 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928688" y="4786313"/>
            <a:ext cx="2665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3" action="ppaction://hlinkfile"/>
              </a:rPr>
              <a:t>Patton (2007)</a:t>
            </a:r>
            <a:endParaRPr lang="es-ES" sz="3200"/>
          </a:p>
        </p:txBody>
      </p:sp>
      <p:sp>
        <p:nvSpPr>
          <p:cNvPr id="25604" name="3 Rectángulo"/>
          <p:cNvSpPr>
            <a:spLocks noChangeArrowheads="1"/>
          </p:cNvSpPr>
          <p:nvPr/>
        </p:nvSpPr>
        <p:spPr bwMode="auto">
          <a:xfrm>
            <a:off x="1643063" y="1714500"/>
            <a:ext cx="56435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/>
              <a:t>Tres escenarios:</a:t>
            </a:r>
          </a:p>
          <a:p>
            <a:pPr>
              <a:buFont typeface="Arial" charset="0"/>
              <a:buChar char="•"/>
            </a:pPr>
            <a:r>
              <a:rPr lang="es-ES" sz="2800"/>
              <a:t> </a:t>
            </a:r>
            <a:r>
              <a:rPr lang="es-ES" sz="2800">
                <a:solidFill>
                  <a:srgbClr val="0070C0"/>
                </a:solidFill>
              </a:rPr>
              <a:t>consentimiento informado, </a:t>
            </a:r>
          </a:p>
          <a:p>
            <a:pPr>
              <a:buFont typeface="Arial" charset="0"/>
              <a:buChar char="•"/>
            </a:pPr>
            <a:r>
              <a:rPr lang="es-ES" sz="2800">
                <a:solidFill>
                  <a:srgbClr val="0070C0"/>
                </a:solidFill>
              </a:rPr>
              <a:t> informe imparcial, y </a:t>
            </a:r>
          </a:p>
          <a:p>
            <a:pPr>
              <a:buFont typeface="Arial" charset="0"/>
              <a:buChar char="•"/>
            </a:pPr>
            <a:r>
              <a:rPr lang="es-ES" sz="2800">
                <a:solidFill>
                  <a:srgbClr val="0070C0"/>
                </a:solidFill>
              </a:rPr>
              <a:t> beneficiario implicado. 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500688" y="928688"/>
            <a:ext cx="2703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FF0000"/>
                </a:solidFill>
              </a:rPr>
              <a:t>Ética evaluativa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929063" y="4857750"/>
            <a:ext cx="4357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rgbClr val="FF0000"/>
                </a:solidFill>
              </a:rPr>
              <a:t>Uso del proceso</a:t>
            </a:r>
          </a:p>
        </p:txBody>
      </p:sp>
      <p:sp>
        <p:nvSpPr>
          <p:cNvPr id="25607" name="6 Rectángulo"/>
          <p:cNvSpPr>
            <a:spLocks noChangeArrowheads="1"/>
          </p:cNvSpPr>
          <p:nvPr/>
        </p:nvSpPr>
        <p:spPr bwMode="auto">
          <a:xfrm>
            <a:off x="1857375" y="5643563"/>
            <a:ext cx="6786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i="1">
                <a:solidFill>
                  <a:srgbClr val="0070C0"/>
                </a:solidFill>
              </a:rPr>
              <a:t>Evaluación enfocada en la utilización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071563" y="857250"/>
            <a:ext cx="4602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Harnar y Preskill </a:t>
            </a:r>
            <a:r>
              <a:rPr lang="es-ES" sz="3200"/>
              <a:t>(2007) 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071563" y="3429000"/>
            <a:ext cx="4352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3" action="ppaction://hlinkfile"/>
              </a:rPr>
              <a:t>Amo y Cousins </a:t>
            </a:r>
            <a:r>
              <a:rPr lang="es-ES" sz="3200"/>
              <a:t>(2007) 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428625" y="1928813"/>
            <a:ext cx="8215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solidFill>
                  <a:srgbClr val="0070C0"/>
                </a:solidFill>
              </a:rPr>
              <a:t>Encuesta sobre el uso de proceso en evaluadores</a:t>
            </a:r>
          </a:p>
        </p:txBody>
      </p:sp>
      <p:sp>
        <p:nvSpPr>
          <p:cNvPr id="5" name="4 Rectángulo"/>
          <p:cNvSpPr/>
          <p:nvPr/>
        </p:nvSpPr>
        <p:spPr>
          <a:xfrm rot="20860793">
            <a:off x="4151287" y="2855890"/>
            <a:ext cx="486152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Uso de Proceso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71500" y="5286375"/>
            <a:ext cx="8215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solidFill>
                  <a:srgbClr val="0070C0"/>
                </a:solidFill>
              </a:rPr>
              <a:t>Estudios empíricos sobre la capacidad de uso de proceso en evaluadores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000125" y="785813"/>
            <a:ext cx="4100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Myford y Cline </a:t>
            </a:r>
            <a:r>
              <a:rPr lang="es-ES" sz="3200"/>
              <a:t>(2001)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071563" y="3143250"/>
            <a:ext cx="5376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3" action="ppaction://hlinkfile"/>
              </a:rPr>
              <a:t>Tal, Dori y Lazarowitz </a:t>
            </a:r>
            <a:r>
              <a:rPr lang="es-ES" sz="3200"/>
              <a:t>(2000)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214438" y="1928813"/>
            <a:ext cx="6965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FF0000"/>
                </a:solidFill>
              </a:rPr>
              <a:t>Medición del impacto en programas cortos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785813" y="4357688"/>
            <a:ext cx="7735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solidFill>
                  <a:srgbClr val="FF0000"/>
                </a:solidFill>
              </a:rPr>
              <a:t>Sistema de evaluación alternativa basado en proyectos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2868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0243" name="Picture 2" descr="C:\Documents and Settings\HP_Propietario\Mis documentos\Mis imágenes\zamora, 2008\DSC00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6 Rectángulo"/>
          <p:cNvSpPr>
            <a:spLocks noChangeArrowheads="1"/>
          </p:cNvSpPr>
          <p:nvPr/>
        </p:nvSpPr>
        <p:spPr bwMode="auto">
          <a:xfrm>
            <a:off x="285750" y="142875"/>
            <a:ext cx="8715375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br>
              <a:rPr lang="es-ES" b="1">
                <a:latin typeface="Verdana" pitchFamily="34" charset="0"/>
              </a:rPr>
            </a:br>
            <a:endParaRPr lang="es-ES" b="1">
              <a:latin typeface="Verdana" pitchFamily="34" charset="0"/>
            </a:endParaRPr>
          </a:p>
          <a:p>
            <a:pPr algn="ctr"/>
            <a:r>
              <a:rPr lang="es-ES" sz="5400" b="1">
                <a:solidFill>
                  <a:srgbClr val="FF0000"/>
                </a:solidFill>
                <a:latin typeface="Verdana" pitchFamily="34" charset="0"/>
              </a:rPr>
              <a:t>PARTE UNA</a:t>
            </a:r>
          </a:p>
          <a:p>
            <a:pPr algn="ctr"/>
            <a:endParaRPr lang="es-ES" sz="4000" b="1">
              <a:solidFill>
                <a:srgbClr val="FFC000"/>
              </a:solidFill>
              <a:latin typeface="Verdana" pitchFamily="34" charset="0"/>
            </a:endParaRPr>
          </a:p>
          <a:p>
            <a:pPr algn="ctr"/>
            <a:br>
              <a:rPr lang="es-ES" sz="4000" b="1">
                <a:solidFill>
                  <a:srgbClr val="FFFF00"/>
                </a:solidFill>
                <a:latin typeface="Verdana" pitchFamily="34" charset="0"/>
              </a:rPr>
            </a:br>
            <a:r>
              <a:rPr lang="es-ES" sz="4000" b="1">
                <a:solidFill>
                  <a:srgbClr val="FFFF00"/>
                </a:solidFill>
                <a:latin typeface="Verdana" pitchFamily="34" charset="0"/>
              </a:rPr>
              <a:t>COMPETENCIAS DE UN EVALUADOR: DESARROLLO, APLICACIÓN E INTERPRETACIÓN</a:t>
            </a:r>
            <a:br>
              <a:rPr lang="es-ES" sz="4000">
                <a:latin typeface="Verdana" pitchFamily="34" charset="0"/>
              </a:rPr>
            </a:br>
            <a:endParaRPr lang="es-ES" sz="4000"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071563" y="928688"/>
            <a:ext cx="549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King, Nielsen y Colby </a:t>
            </a:r>
            <a:r>
              <a:rPr lang="es-ES" sz="3200"/>
              <a:t>(2004) 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000125" y="2714625"/>
            <a:ext cx="241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3" action="ppaction://hlinkfile"/>
              </a:rPr>
              <a:t>King</a:t>
            </a:r>
            <a:r>
              <a:rPr lang="es-ES" sz="3200"/>
              <a:t> (2005) 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 rot="10800000" flipV="1">
            <a:off x="5000625" y="4857750"/>
            <a:ext cx="3500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rgbClr val="FF0000"/>
                </a:solidFill>
              </a:rPr>
              <a:t>Estudios de casos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71500" y="1785938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solidFill>
                  <a:srgbClr val="0070C0"/>
                </a:solidFill>
              </a:rPr>
              <a:t>Incidentes críticos como </a:t>
            </a:r>
            <a:r>
              <a:rPr lang="es-ES" sz="2400">
                <a:solidFill>
                  <a:srgbClr val="FF0000"/>
                </a:solidFill>
              </a:rPr>
              <a:t>dilemas</a:t>
            </a:r>
            <a:r>
              <a:rPr lang="es-ES" sz="2400">
                <a:solidFill>
                  <a:srgbClr val="0070C0"/>
                </a:solidFill>
              </a:rPr>
              <a:t> en un estudio evaluativo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28625" y="3571875"/>
            <a:ext cx="816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0070C0"/>
                </a:solidFill>
              </a:rPr>
              <a:t>Actividades para construir la </a:t>
            </a:r>
            <a:r>
              <a:rPr lang="es-ES" sz="2800">
                <a:solidFill>
                  <a:srgbClr val="FF0000"/>
                </a:solidFill>
              </a:rPr>
              <a:t>capacidad evaluativa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 rot="10800000" flipV="1">
            <a:off x="857250" y="4857750"/>
            <a:ext cx="2824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hlinkClick r:id="rId4" action="ppaction://hlinkfile" tooltip="GLOSARIO DE DPDU: Patton"/>
              </a:rPr>
              <a:t>Patton</a:t>
            </a:r>
            <a:r>
              <a:rPr lang="es-ES" sz="3200"/>
              <a:t> (2005)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3786188" y="5072063"/>
            <a:ext cx="71437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857250" y="928688"/>
            <a:ext cx="4919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Mertens y Hopson </a:t>
            </a:r>
            <a:r>
              <a:rPr lang="es-ES" sz="3200"/>
              <a:t>(2006) 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000125" y="2714625"/>
            <a:ext cx="3030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3" action="ppaction://hlinkfile"/>
              </a:rPr>
              <a:t>Madison</a:t>
            </a:r>
            <a:r>
              <a:rPr lang="es-ES" sz="3200"/>
              <a:t> (2007)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071563" y="4500563"/>
            <a:ext cx="230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4" action="ppaction://hlinkfile"/>
              </a:rPr>
              <a:t>King</a:t>
            </a:r>
            <a:r>
              <a:rPr lang="es-ES" sz="3200"/>
              <a:t> (2007)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500188" y="1714500"/>
            <a:ext cx="6643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solidFill>
                  <a:srgbClr val="0070C0"/>
                </a:solidFill>
              </a:rPr>
              <a:t>La evaluación dentro de un marco que incorpora </a:t>
            </a:r>
            <a:r>
              <a:rPr lang="es-ES" sz="2400">
                <a:solidFill>
                  <a:srgbClr val="FF0000"/>
                </a:solidFill>
              </a:rPr>
              <a:t>cultura, diversidad y poder 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714500" y="3643313"/>
            <a:ext cx="6261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solidFill>
                  <a:srgbClr val="0070C0"/>
                </a:solidFill>
              </a:rPr>
              <a:t>Grupos minoritarios</a:t>
            </a:r>
            <a:r>
              <a:rPr lang="es-ES" sz="2400"/>
              <a:t>: </a:t>
            </a:r>
            <a:r>
              <a:rPr lang="es-ES" sz="2400">
                <a:solidFill>
                  <a:srgbClr val="FF0000"/>
                </a:solidFill>
              </a:rPr>
              <a:t>Objetos de evaluación</a:t>
            </a:r>
            <a:r>
              <a:rPr lang="es-ES" sz="2400"/>
              <a:t>, </a:t>
            </a:r>
          </a:p>
          <a:p>
            <a:r>
              <a:rPr lang="es-ES" sz="2400">
                <a:solidFill>
                  <a:srgbClr val="0070C0"/>
                </a:solidFill>
              </a:rPr>
              <a:t>No beneficiarios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 rot="10252559" flipV="1">
            <a:off x="1190625" y="4575175"/>
            <a:ext cx="75501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solidFill>
                  <a:srgbClr val="0070C0"/>
                </a:solidFill>
              </a:rPr>
              <a:t>Desarrollo de la capacidad evaluativa a través del </a:t>
            </a:r>
            <a:r>
              <a:rPr lang="es-ES" sz="3200">
                <a:solidFill>
                  <a:srgbClr val="FF0000"/>
                </a:solidFill>
              </a:rPr>
              <a:t>uso de procesos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857250" y="857250"/>
            <a:ext cx="264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hlinkClick r:id="rId2" action="ppaction://hlinkfile" tooltip="GLOSARIO DE DPDU: Patton"/>
              </a:rPr>
              <a:t>Patton</a:t>
            </a:r>
            <a:r>
              <a:rPr lang="es-ES" sz="3200"/>
              <a:t> (2007)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857250" y="3357563"/>
            <a:ext cx="5970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>
                <a:hlinkClick r:id="rId3" action="ppaction://hlinkfile"/>
              </a:rPr>
              <a:t>Rallis, Rossman y Gajda </a:t>
            </a:r>
            <a:r>
              <a:rPr lang="es-ES_tradnl" sz="3200"/>
              <a:t>(2007)</a:t>
            </a:r>
            <a:endParaRPr lang="es-ES" sz="320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376238" y="1714500"/>
            <a:ext cx="88677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solidFill>
                  <a:srgbClr val="0070C0"/>
                </a:solidFill>
              </a:rPr>
              <a:t> Construcción de la Capacidad de Evaluación (CCE), </a:t>
            </a: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0070C0"/>
                </a:solidFill>
              </a:rPr>
              <a:t> Intentionalidad, y </a:t>
            </a: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0070C0"/>
                </a:solidFill>
              </a:rPr>
              <a:t> Uso del Proceso</a:t>
            </a:r>
            <a:endParaRPr lang="es-ES" sz="2800">
              <a:solidFill>
                <a:srgbClr val="0070C0"/>
              </a:solidFill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857250" y="4214813"/>
            <a:ext cx="57451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>
                <a:solidFill>
                  <a:srgbClr val="0070C0"/>
                </a:solidFill>
              </a:rPr>
              <a:t>Consentimiento, </a:t>
            </a:r>
          </a:p>
          <a:p>
            <a:r>
              <a:rPr lang="es-ES_tradnl" sz="2800">
                <a:solidFill>
                  <a:srgbClr val="0070C0"/>
                </a:solidFill>
              </a:rPr>
              <a:t>como construcción de una relación</a:t>
            </a:r>
            <a:endParaRPr lang="es-ES" sz="280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HP_Propietario\Mis documentos\Mis imágenes\zamora, 2008\DSC0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2 Rectángulo"/>
          <p:cNvSpPr>
            <a:spLocks noChangeArrowheads="1"/>
          </p:cNvSpPr>
          <p:nvPr/>
        </p:nvSpPr>
        <p:spPr bwMode="auto">
          <a:xfrm>
            <a:off x="0" y="3571875"/>
            <a:ext cx="8929688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400" b="1">
                <a:solidFill>
                  <a:srgbClr val="FF0000"/>
                </a:solidFill>
                <a:latin typeface="Verdana" pitchFamily="34" charset="0"/>
              </a:rPr>
              <a:t>TRES</a:t>
            </a:r>
          </a:p>
          <a:p>
            <a:pPr algn="ctr"/>
            <a:r>
              <a:rPr lang="es-ES" sz="4400" b="1">
                <a:solidFill>
                  <a:srgbClr val="FFFF00"/>
                </a:solidFill>
                <a:latin typeface="Verdana" pitchFamily="34" charset="0"/>
              </a:rPr>
              <a:t>A la búsqueda de </a:t>
            </a:r>
          </a:p>
          <a:p>
            <a:pPr algn="ctr"/>
            <a:r>
              <a:rPr lang="es-ES" sz="4400" b="1">
                <a:solidFill>
                  <a:srgbClr val="FFFF00"/>
                </a:solidFill>
                <a:latin typeface="Verdana" pitchFamily="34" charset="0"/>
              </a:rPr>
              <a:t>competencias de un evaluador</a:t>
            </a:r>
            <a:endParaRPr lang="es-ES" sz="4400">
              <a:solidFill>
                <a:srgbClr val="FFFF00"/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642938" y="857250"/>
            <a:ext cx="3214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hlinkClick r:id="rId2" action="ppaction://hlinkfile"/>
              </a:rPr>
              <a:t>Altschuld </a:t>
            </a:r>
            <a:r>
              <a:rPr lang="es-ES" sz="3200"/>
              <a:t>(1999) 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357188" y="3214688"/>
            <a:ext cx="8428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3" action="ppaction://hlinkfile"/>
              </a:rPr>
              <a:t>Ghere, King, Stevahn y Minnema </a:t>
            </a:r>
            <a:r>
              <a:rPr lang="es-ES" sz="3200"/>
              <a:t>(2006: 109)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571500" y="1785938"/>
            <a:ext cx="7858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rgbClr val="0070C0"/>
                </a:solidFill>
              </a:rPr>
              <a:t>Análisis de las razones de un sistema de acreditación voluntaria de evaluadores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71500" y="4000500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i="1">
                <a:solidFill>
                  <a:srgbClr val="0070C0"/>
                </a:solidFill>
              </a:rPr>
              <a:t>Las competencias, referidas como el sine qua non de la actuación de un evaluador de programas (Worthen, 1999), son el conocimiento, las habilidades, y las disposiciones que los evaluadores necesitan para dirigir eficazmente las evaluaciones de programas</a:t>
            </a:r>
            <a:endParaRPr lang="es-ES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565400"/>
            <a:ext cx="5402263" cy="762000"/>
          </a:xfrm>
          <a:gradFill rotWithShape="0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0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EL PORTAFOLIOS </a:t>
            </a:r>
            <a:br>
              <a:rPr lang="es-ES_tradnl" sz="40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40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DIGITAL</a:t>
            </a:r>
            <a:endParaRPr lang="es-ES" sz="400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2771775" y="549275"/>
            <a:ext cx="2513013" cy="4349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66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>
                <a:latin typeface="Times New Roman" pitchFamily="18" charset="0"/>
              </a:rPr>
              <a:t>¿PARA QUÉ SIRVE?</a:t>
            </a:r>
            <a:endParaRPr lang="es-ES_tradnl" sz="2400">
              <a:latin typeface="Times New Roman" pitchFamily="18" charset="0"/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468313" y="1196975"/>
            <a:ext cx="1331912" cy="4349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66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>
                <a:latin typeface="Times New Roman" pitchFamily="18" charset="0"/>
              </a:rPr>
              <a:t>¿QUÉ ES?</a:t>
            </a:r>
            <a:endParaRPr lang="es-ES_tradnl" sz="2400">
              <a:latin typeface="Times New Roman" pitchFamily="18" charset="0"/>
            </a:endParaRP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5724525" y="620713"/>
            <a:ext cx="3124200" cy="1349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latin typeface="Times New Roman" pitchFamily="18" charset="0"/>
              </a:rPr>
              <a:t>¿QUÉ DIMENSIONES IMPORTANTES SE DEBE DOCUMENTAR EN UNA CARPETA?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5791200" y="3276600"/>
            <a:ext cx="3124200" cy="1349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>
                <a:latin typeface="Times New Roman" pitchFamily="18" charset="0"/>
              </a:rPr>
              <a:t>¿QUÉ TIPO DE EVIDENCIAS DEBEN ENTRAR EN UNA CARPETA?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3059113" y="4868863"/>
            <a:ext cx="2682875" cy="4349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66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>
                <a:latin typeface="Times New Roman" pitchFamily="18" charset="0"/>
              </a:rPr>
              <a:t>¿CÓMO SE EVALÚA?</a:t>
            </a:r>
            <a:endParaRPr lang="es-ES_tradnl" sz="2400">
              <a:latin typeface="Times New Roman" pitchFamily="18" charset="0"/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228600" y="3276600"/>
            <a:ext cx="2590800" cy="1349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latin typeface="Times New Roman" pitchFamily="18" charset="0"/>
              </a:rPr>
              <a:t>¿CÓMO SE ASESORA AL AUTOR DE UNA CARPETA DIGITAL?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5" grpId="0" animBg="1" autoUpdateAnimBg="0"/>
      <p:bldP spid="31766" grpId="0" animBg="1" autoUpdateAnimBg="0"/>
      <p:bldP spid="31768" grpId="0" animBg="1" autoUpdateAnimBg="0"/>
      <p:bldP spid="31769" grpId="0" animBg="1" autoUpdateAnimBg="0"/>
      <p:bldP spid="31770" grpId="0" animBg="1" autoUpdateAnimBg="0"/>
      <p:bldP spid="31771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14375" y="1000125"/>
            <a:ext cx="2801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Darabi</a:t>
            </a:r>
            <a:r>
              <a:rPr lang="es-ES" sz="3200"/>
              <a:t> (2002) 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714375" y="3357563"/>
            <a:ext cx="6097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3" action="ppaction://hlinkfile"/>
              </a:rPr>
              <a:t>Edelenbos y Van Buuren </a:t>
            </a:r>
            <a:r>
              <a:rPr lang="es-ES" sz="3200"/>
              <a:t>(2004) 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57250" y="2143125"/>
            <a:ext cx="7643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rgbClr val="0070C0"/>
                </a:solidFill>
              </a:rPr>
              <a:t>Modelo basado en sistemas </a:t>
            </a:r>
          </a:p>
          <a:p>
            <a:r>
              <a:rPr lang="es-ES" sz="2800">
                <a:solidFill>
                  <a:srgbClr val="0070C0"/>
                </a:solidFill>
              </a:rPr>
              <a:t>para enseñar la evaluación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500688" y="4000500"/>
            <a:ext cx="32861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solidFill>
                  <a:srgbClr val="0070C0"/>
                </a:solidFill>
              </a:rPr>
              <a:t>Evaluación de un programa </a:t>
            </a:r>
          </a:p>
          <a:p>
            <a:r>
              <a:rPr lang="es-ES" sz="3200">
                <a:solidFill>
                  <a:srgbClr val="0070C0"/>
                </a:solidFill>
              </a:rPr>
              <a:t>de ciudadanía y ambiente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428625" y="4429125"/>
            <a:ext cx="3357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solidFill>
                  <a:srgbClr val="FF0000"/>
                </a:solidFill>
              </a:rPr>
              <a:t>Aproximación de Evaluación de aprendizaje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4143375" y="5072063"/>
            <a:ext cx="1000125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928688" y="1143000"/>
            <a:ext cx="257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Hood</a:t>
            </a:r>
            <a:r>
              <a:rPr lang="es-ES" sz="3200"/>
              <a:t> (2004) 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000125" y="3214688"/>
            <a:ext cx="3440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3" action="ppaction://hlinkfile"/>
              </a:rPr>
              <a:t>Symonette </a:t>
            </a:r>
            <a:r>
              <a:rPr lang="es-ES" sz="3200"/>
              <a:t>(2004)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857250" y="2000250"/>
            <a:ext cx="7472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solidFill>
                  <a:srgbClr val="0070C0"/>
                </a:solidFill>
              </a:rPr>
              <a:t>Reflexiones personales sobre la cultura </a:t>
            </a:r>
          </a:p>
          <a:p>
            <a:r>
              <a:rPr lang="es-ES" sz="3200">
                <a:solidFill>
                  <a:srgbClr val="0070C0"/>
                </a:solidFill>
              </a:rPr>
              <a:t>en la evaluación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71500" y="4214813"/>
            <a:ext cx="76438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400" i="1">
                <a:solidFill>
                  <a:srgbClr val="0070C0"/>
                </a:solidFill>
              </a:rPr>
              <a:t>Construyo la capacidad cultivando la voluntad así como las habilidades para implicarme en una evaluación críticamente reflexiva y en actividades de desarrollo de programas a través de la iluminación de las mismas </a:t>
            </a:r>
            <a:endParaRPr lang="es-ES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857250" y="2000250"/>
            <a:ext cx="7643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hlinkClick r:id="rId2" action="ppaction://hlinkfile"/>
              </a:rPr>
              <a:t>Levenson, Van der Stede y Cohen </a:t>
            </a:r>
            <a:r>
              <a:rPr lang="es-ES" sz="3200"/>
              <a:t>(2006) 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000125" y="857250"/>
            <a:ext cx="4071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solidFill>
                  <a:srgbClr val="7030A0"/>
                </a:solidFill>
              </a:rPr>
              <a:t>Villa y Poblete (2007)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857250" y="3286125"/>
            <a:ext cx="7643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rgbClr val="0070C0"/>
                </a:solidFill>
              </a:rPr>
              <a:t>Relaciones entre un sistema de competencias y eficacia en la gestión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928688" y="4572000"/>
            <a:ext cx="7643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rgbClr val="0070C0"/>
                </a:solidFill>
              </a:rPr>
              <a:t>Evaluador como </a:t>
            </a:r>
            <a:r>
              <a:rPr lang="es-ES" sz="2800">
                <a:solidFill>
                  <a:srgbClr val="FF0000"/>
                </a:solidFill>
              </a:rPr>
              <a:t>mentor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HP_Propietario\Mis documentos\Mis imágenes\zamora, 2008\DSC0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2 Rectángulo"/>
          <p:cNvSpPr>
            <a:spLocks noChangeArrowheads="1"/>
          </p:cNvSpPr>
          <p:nvPr/>
        </p:nvSpPr>
        <p:spPr bwMode="auto">
          <a:xfrm>
            <a:off x="1000125" y="1000125"/>
            <a:ext cx="70008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>
                <a:solidFill>
                  <a:srgbClr val="FF0000"/>
                </a:solidFill>
                <a:latin typeface="Verdana" pitchFamily="34" charset="0"/>
              </a:rPr>
              <a:t>CUATRO </a:t>
            </a:r>
          </a:p>
          <a:p>
            <a:pPr algn="ctr"/>
            <a:endParaRPr lang="es-ES" sz="4800" b="1">
              <a:latin typeface="Verdana" pitchFamily="34" charset="0"/>
            </a:endParaRPr>
          </a:p>
          <a:p>
            <a:pPr algn="ctr"/>
            <a:r>
              <a:rPr lang="es-ES" sz="4800" b="1">
                <a:solidFill>
                  <a:srgbClr val="FFFF00"/>
                </a:solidFill>
                <a:latin typeface="Verdana" pitchFamily="34" charset="0"/>
              </a:rPr>
              <a:t>Discusión y análisis de las dimensiones </a:t>
            </a:r>
          </a:p>
          <a:p>
            <a:pPr algn="ctr"/>
            <a:r>
              <a:rPr lang="es-ES" sz="4800" b="1">
                <a:solidFill>
                  <a:srgbClr val="FFFF00"/>
                </a:solidFill>
                <a:latin typeface="Verdana" pitchFamily="34" charset="0"/>
              </a:rPr>
              <a:t>y </a:t>
            </a:r>
          </a:p>
          <a:p>
            <a:pPr algn="ctr"/>
            <a:r>
              <a:rPr lang="es-ES" sz="4800" b="1">
                <a:solidFill>
                  <a:srgbClr val="FFFF00"/>
                </a:solidFill>
                <a:latin typeface="Verdana" pitchFamily="34" charset="0"/>
              </a:rPr>
              <a:t>competencias evaluativas </a:t>
            </a:r>
            <a:endParaRPr lang="es-ES" sz="4800">
              <a:solidFill>
                <a:srgbClr val="FFFF00"/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14400" y="3429000"/>
            <a:ext cx="7481888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b="0" dirty="0">
                <a:solidFill>
                  <a:srgbClr val="0070C0"/>
                </a:solidFill>
                <a:hlinkClick r:id="rId2" action="ppaction://hlinkfile"/>
              </a:rPr>
              <a:t>Agencia Nacional de Evaluación de la Calidad y Acreditación (ANECA) </a:t>
            </a:r>
            <a:endParaRPr lang="es-ES" b="0" dirty="0">
              <a:solidFill>
                <a:srgbClr val="0070C0"/>
              </a:solidFill>
            </a:endParaRPr>
          </a:p>
        </p:txBody>
      </p:sp>
      <p:sp>
        <p:nvSpPr>
          <p:cNvPr id="11267" name="4 Marcador de texto"/>
          <p:cNvSpPr>
            <a:spLocks noGrp="1"/>
          </p:cNvSpPr>
          <p:nvPr>
            <p:ph type="body" idx="2"/>
          </p:nvPr>
        </p:nvSpPr>
        <p:spPr>
          <a:xfrm>
            <a:off x="2428875" y="4357688"/>
            <a:ext cx="5965825" cy="642937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es-ES" sz="2400"/>
              <a:t>Programa </a:t>
            </a:r>
            <a:r>
              <a:rPr lang="es-ES" sz="2400" b="1">
                <a:hlinkClick r:id="rId3" action="ppaction://hlinkfile"/>
              </a:rPr>
              <a:t>DOCENTIA</a:t>
            </a:r>
            <a:endParaRPr lang="es-ES" sz="2400" b="1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2000" y="930275"/>
            <a:ext cx="6596063" cy="2284413"/>
          </a:xfrm>
        </p:spPr>
        <p:txBody>
          <a:bodyPr>
            <a:normAutofit fontScale="6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err="1"/>
              <a:t>Autorreflexión</a:t>
            </a:r>
            <a:r>
              <a:rPr lang="es-ES" dirty="0"/>
              <a:t> sobre la docencia. </a:t>
            </a:r>
            <a:r>
              <a:rPr lang="es-ES" dirty="0">
                <a:hlinkClick r:id="rId4" action="ppaction://hlinkfile"/>
              </a:rPr>
              <a:t>Guía de Autoevaluación</a:t>
            </a:r>
            <a:endParaRPr lang="es-ES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ES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/>
              <a:t>El profesor universitario como evaluador externo de titulaciones. </a:t>
            </a:r>
            <a:r>
              <a:rPr lang="es-ES" dirty="0">
                <a:hlinkClick r:id="rId5" action="ppaction://hlinkfile"/>
              </a:rPr>
              <a:t>Herramienta de apoyo al evaluador</a:t>
            </a:r>
            <a:endParaRPr lang="es-ES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ES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>
                <a:hlinkClick r:id="rId6" action="ppaction://hlinkfile"/>
              </a:rPr>
              <a:t>Modelo de evaluación de titulaciones basado en seis criterios</a:t>
            </a:r>
            <a:endParaRPr lang="es-ES" dirty="0"/>
          </a:p>
        </p:txBody>
      </p:sp>
      <p:sp>
        <p:nvSpPr>
          <p:cNvPr id="7" name="6 Llamada de flecha hacia arriba"/>
          <p:cNvSpPr/>
          <p:nvPr/>
        </p:nvSpPr>
        <p:spPr>
          <a:xfrm>
            <a:off x="4714875" y="5143500"/>
            <a:ext cx="1857375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0000"/>
                </a:solidFill>
                <a:hlinkClick r:id="rId7" action="ppaction://hlinkfile"/>
              </a:rPr>
              <a:t>modelo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785813" y="4786313"/>
            <a:ext cx="7929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>
                <a:hlinkClick r:id="rId2" action="ppaction://hlinkfile"/>
              </a:rPr>
              <a:t>Principios orientadores para evaluadores</a:t>
            </a:r>
            <a:endParaRPr lang="es-ES" sz="3200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500188" y="3857625"/>
            <a:ext cx="6253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i="1">
                <a:hlinkClick r:id="rId3" action="ppaction://hlinkfile"/>
              </a:rPr>
              <a:t>American Evaluation Association</a:t>
            </a:r>
            <a:r>
              <a:rPr lang="es-ES" sz="3200">
                <a:hlinkClick r:id="rId3" action="ppaction://hlinkfile"/>
              </a:rPr>
              <a:t> </a:t>
            </a:r>
            <a:endParaRPr lang="es-ES" sz="3200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00063" y="500063"/>
            <a:ext cx="4349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57200" algn="just"/>
            <a:r>
              <a:rPr lang="es-ES" sz="3200">
                <a:cs typeface="Times New Roman" pitchFamily="18" charset="0"/>
                <a:hlinkClick r:id="rId4" action="ppaction://hlinkfile"/>
              </a:rPr>
              <a:t>Stufflebeam </a:t>
            </a:r>
            <a:r>
              <a:rPr lang="es-ES" sz="3200">
                <a:cs typeface="Times New Roman" pitchFamily="18" charset="0"/>
              </a:rPr>
              <a:t>(2001b)</a:t>
            </a:r>
            <a:endParaRPr lang="es-ES" sz="3200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642938" y="1214438"/>
            <a:ext cx="7588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5"/>
              </a:rPr>
              <a:t>http://www.wmich.edu/evalctr/checklists</a:t>
            </a:r>
            <a:r>
              <a:rPr lang="es-ES" sz="3200">
                <a:hlinkClick r:id="rId6"/>
              </a:rPr>
              <a:t>/</a:t>
            </a:r>
            <a:r>
              <a:rPr lang="en-GB" sz="3200"/>
              <a:t> </a:t>
            </a:r>
            <a:endParaRPr lang="es-ES" sz="320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5000625" y="2714625"/>
            <a:ext cx="2847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hlinkClick r:id="rId7" action="ppaction://hlinkfile"/>
              </a:rPr>
              <a:t>Volkov y King </a:t>
            </a:r>
            <a:endParaRPr lang="es-ES" sz="280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857250" y="2714625"/>
            <a:ext cx="230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8" action="ppaction://hlinkfile"/>
              </a:rPr>
              <a:t>King </a:t>
            </a:r>
            <a:r>
              <a:rPr lang="es-ES" sz="3200"/>
              <a:t>(2007)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2857500" y="5643563"/>
            <a:ext cx="3760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/>
              <a:t>http://</a:t>
            </a:r>
            <a:r>
              <a:rPr lang="es-ES" sz="3200">
                <a:hlinkClick r:id="rId9"/>
              </a:rPr>
              <a:t>www.eval.org</a:t>
            </a:r>
            <a:r>
              <a:rPr lang="es-ES_tradnl" sz="3200"/>
              <a:t> </a:t>
            </a:r>
            <a:endParaRPr lang="es-E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642938" y="2214563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hlinkClick r:id="rId2" action="ppaction://hlinkfile"/>
              </a:rPr>
              <a:t>Stevahn, King, Ghere y Minnema </a:t>
            </a:r>
            <a:r>
              <a:rPr lang="es-ES" sz="3200"/>
              <a:t>(2005)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785813" y="785813"/>
            <a:ext cx="7631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3" action="ppaction://hlinkfile"/>
              </a:rPr>
              <a:t>King, Stevahn, Ghere y Minnema </a:t>
            </a:r>
            <a:r>
              <a:rPr lang="es-ES" sz="3200"/>
              <a:t>(2001)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1563" y="1571625"/>
            <a:ext cx="5992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ES" sz="2400">
                <a:solidFill>
                  <a:srgbClr val="FFFF00"/>
                </a:solidFill>
                <a:cs typeface="Times New Roman" pitchFamily="18" charset="0"/>
                <a:hlinkClick r:id="rId4" action="ppaction://hlinkfile"/>
              </a:rPr>
              <a:t>Competencias</a:t>
            </a:r>
            <a:r>
              <a:rPr lang="es-ES" sz="2400">
                <a:cs typeface="Times New Roman" pitchFamily="18" charset="0"/>
                <a:hlinkClick r:id="rId4" action="ppaction://hlinkfile"/>
              </a:rPr>
              <a:t> esenciales de un evaluador</a:t>
            </a:r>
            <a:endParaRPr lang="es-ES" sz="2400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642938" y="5143500"/>
            <a:ext cx="2144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hlinkClick r:id="rId5" action="ppaction://hlinkfile"/>
              </a:rPr>
              <a:t>King</a:t>
            </a:r>
            <a:r>
              <a:rPr lang="es-ES" sz="2800"/>
              <a:t> (2005) 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429250" y="4500563"/>
            <a:ext cx="2314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hlinkClick r:id="rId6" action="ppaction://hlinkfile"/>
              </a:rPr>
              <a:t>King</a:t>
            </a:r>
            <a:r>
              <a:rPr lang="es-ES" sz="3200"/>
              <a:t> (2007) 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714375" y="2786063"/>
            <a:ext cx="74295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solidFill>
                  <a:srgbClr val="FF0000"/>
                </a:solidFill>
              </a:rPr>
              <a:t>Seis competencias</a:t>
            </a:r>
            <a:r>
              <a:rPr lang="es-ES" sz="2000"/>
              <a:t>:</a:t>
            </a:r>
          </a:p>
          <a:p>
            <a:r>
              <a:rPr lang="es-ES" sz="2000"/>
              <a:t> </a:t>
            </a:r>
            <a:r>
              <a:rPr lang="es-ES" sz="2000">
                <a:solidFill>
                  <a:srgbClr val="0070C0"/>
                </a:solidFill>
              </a:rPr>
              <a:t>(a) práctica profesional, </a:t>
            </a:r>
          </a:p>
          <a:p>
            <a:r>
              <a:rPr lang="es-ES" sz="2000">
                <a:solidFill>
                  <a:srgbClr val="0070C0"/>
                </a:solidFill>
              </a:rPr>
              <a:t>(b) indagación sistemática, </a:t>
            </a:r>
          </a:p>
          <a:p>
            <a:r>
              <a:rPr lang="es-ES" sz="2000">
                <a:solidFill>
                  <a:srgbClr val="0070C0"/>
                </a:solidFill>
              </a:rPr>
              <a:t>(c) análisis situacional, </a:t>
            </a:r>
          </a:p>
          <a:p>
            <a:r>
              <a:rPr lang="es-ES" sz="2000">
                <a:solidFill>
                  <a:srgbClr val="0070C0"/>
                </a:solidFill>
              </a:rPr>
              <a:t>(d) gestión de proyectos, </a:t>
            </a:r>
          </a:p>
          <a:p>
            <a:r>
              <a:rPr lang="es-ES" sz="2000">
                <a:solidFill>
                  <a:srgbClr val="0070C0"/>
                </a:solidFill>
              </a:rPr>
              <a:t>(e) práctica reflexiva, y </a:t>
            </a:r>
          </a:p>
          <a:p>
            <a:r>
              <a:rPr lang="es-ES" sz="2000">
                <a:solidFill>
                  <a:srgbClr val="0070C0"/>
                </a:solidFill>
              </a:rPr>
              <a:t>(f) competencia interpersonal. 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428625" y="5643563"/>
            <a:ext cx="3357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i="1">
                <a:solidFill>
                  <a:srgbClr val="0070C0"/>
                </a:solidFill>
              </a:rPr>
              <a:t>Lista de actividades que fomenta una cultura evaluativa</a:t>
            </a:r>
            <a:endParaRPr lang="es-ES">
              <a:solidFill>
                <a:srgbClr val="0070C0"/>
              </a:solidFill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4572000" y="52863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Construcción de la Capacidad de Evaluación (CCE)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357188" y="785813"/>
            <a:ext cx="4002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Stufflebeam</a:t>
            </a:r>
            <a:r>
              <a:rPr lang="es-ES" sz="3200"/>
              <a:t> (2001b) 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500063" y="1714500"/>
            <a:ext cx="5421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hlinkClick r:id="rId3" action="ppaction://hlinkfile"/>
              </a:rPr>
              <a:t>Saunders y Heflinger </a:t>
            </a:r>
            <a:r>
              <a:rPr lang="es-ES" sz="3200"/>
              <a:t>(2004) 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500063" y="3357563"/>
            <a:ext cx="2757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4" action="ppaction://hlinkfile"/>
              </a:rPr>
              <a:t>Rocco</a:t>
            </a:r>
            <a:r>
              <a:rPr lang="es-ES" sz="3200" i="1"/>
              <a:t> </a:t>
            </a:r>
            <a:r>
              <a:rPr lang="es-ES" sz="3200"/>
              <a:t>(2007) 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428625" y="4929188"/>
            <a:ext cx="6981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>
                <a:solidFill>
                  <a:srgbClr val="FF0000"/>
                </a:solidFill>
              </a:rPr>
              <a:t>Ritter y Sue </a:t>
            </a:r>
            <a:r>
              <a:rPr lang="es-ES" sz="3600"/>
              <a:t>(2007</a:t>
            </a:r>
            <a:r>
              <a:rPr lang="es-ES" sz="3600">
                <a:hlinkClick r:id="rId5" action="ppaction://hlinkfile"/>
              </a:rPr>
              <a:t>a</a:t>
            </a:r>
            <a:r>
              <a:rPr lang="es-ES" sz="3600"/>
              <a:t>,</a:t>
            </a:r>
            <a:r>
              <a:rPr lang="es-ES" sz="3600">
                <a:hlinkClick r:id="rId6" action="ppaction://hlinkfile"/>
              </a:rPr>
              <a:t>b</a:t>
            </a:r>
            <a:r>
              <a:rPr lang="es-ES" sz="3600"/>
              <a:t>,</a:t>
            </a:r>
            <a:r>
              <a:rPr lang="es-ES" sz="3600">
                <a:hlinkClick r:id="rId7" action="ppaction://hlinkfile"/>
              </a:rPr>
              <a:t>c</a:t>
            </a:r>
            <a:r>
              <a:rPr lang="es-ES" sz="3600"/>
              <a:t>,</a:t>
            </a:r>
            <a:r>
              <a:rPr lang="es-ES" sz="3600">
                <a:hlinkClick r:id="rId8" action="ppaction://hlinkfile"/>
              </a:rPr>
              <a:t>d</a:t>
            </a:r>
            <a:r>
              <a:rPr lang="es-ES" sz="3600"/>
              <a:t>,</a:t>
            </a:r>
            <a:r>
              <a:rPr lang="es-ES" sz="3600">
                <a:hlinkClick r:id="rId9" action="ppaction://hlinkfile"/>
              </a:rPr>
              <a:t>e,</a:t>
            </a:r>
            <a:r>
              <a:rPr lang="es-ES" sz="3600">
                <a:hlinkClick r:id="rId10" action="ppaction://hlinkfile"/>
              </a:rPr>
              <a:t>f,</a:t>
            </a:r>
            <a:r>
              <a:rPr lang="es-ES" sz="3600">
                <a:hlinkClick r:id="rId11" action="ppaction://hlinkfile"/>
              </a:rPr>
              <a:t>g</a:t>
            </a:r>
            <a:r>
              <a:rPr lang="es-ES" sz="3600"/>
              <a:t>,</a:t>
            </a:r>
            <a:r>
              <a:rPr lang="es-ES" sz="3600">
                <a:hlinkClick r:id="rId12" action="ppaction://hlinkfile"/>
              </a:rPr>
              <a:t>h</a:t>
            </a:r>
            <a:r>
              <a:rPr lang="es-ES" sz="3600"/>
              <a:t>) 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786313" y="857250"/>
            <a:ext cx="2600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solidFill>
                  <a:srgbClr val="0070C0"/>
                </a:solidFill>
              </a:rPr>
              <a:t>Modelo CIPP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1071563" y="2571750"/>
            <a:ext cx="771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rgbClr val="0070C0"/>
                </a:solidFill>
              </a:rPr>
              <a:t>Uso de bases de datos públicas </a:t>
            </a:r>
          </a:p>
        </p:txBody>
      </p:sp>
      <p:sp>
        <p:nvSpPr>
          <p:cNvPr id="8" name="7 Rectángulo"/>
          <p:cNvSpPr/>
          <p:nvPr/>
        </p:nvSpPr>
        <p:spPr>
          <a:xfrm rot="15028156">
            <a:off x="4036219" y="1092994"/>
            <a:ext cx="800100" cy="6011862"/>
          </a:xfrm>
          <a:prstGeom prst="rect">
            <a:avLst/>
          </a:prstGeom>
        </p:spPr>
        <p:txBody>
          <a:bodyPr vert="vert">
            <a:spAutoFit/>
          </a:bodyPr>
          <a:lstStyle/>
          <a:p>
            <a:pPr>
              <a:defRPr/>
            </a:pPr>
            <a:r>
              <a:rPr lang="es-ES" sz="4000" dirty="0">
                <a:solidFill>
                  <a:srgbClr val="0070C0"/>
                </a:solidFill>
              </a:rPr>
              <a:t>Evaluación en línea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HP_Propietario\Mis documentos\Mis imágenes\zamora, 2008\DSCN4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875"/>
            <a:ext cx="9144000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43000" y="-642938"/>
            <a:ext cx="7000875" cy="550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s-ES" sz="4400" b="1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es-ES" sz="4400" b="1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es-ES" sz="4400" b="1">
                <a:solidFill>
                  <a:srgbClr val="FF0000"/>
                </a:solidFill>
                <a:cs typeface="Times New Roman" pitchFamily="18" charset="0"/>
              </a:rPr>
              <a:t>CINCO </a:t>
            </a:r>
          </a:p>
          <a:p>
            <a:pPr algn="ctr"/>
            <a:endParaRPr lang="es-ES" sz="4400" b="1">
              <a:cs typeface="Times New Roman" pitchFamily="18" charset="0"/>
            </a:endParaRPr>
          </a:p>
          <a:p>
            <a:pPr algn="ctr"/>
            <a:r>
              <a:rPr lang="es-ES" sz="4400" b="1">
                <a:solidFill>
                  <a:srgbClr val="FFFF00"/>
                </a:solidFill>
                <a:cs typeface="Times New Roman" pitchFamily="18" charset="0"/>
              </a:rPr>
              <a:t>Competencias de un evaluador </a:t>
            </a:r>
          </a:p>
          <a:p>
            <a:pPr algn="ctr"/>
            <a:r>
              <a:rPr lang="es-ES" sz="4400" b="1">
                <a:solidFill>
                  <a:srgbClr val="FFFF00"/>
                </a:solidFill>
                <a:cs typeface="Times New Roman" pitchFamily="18" charset="0"/>
              </a:rPr>
              <a:t>y </a:t>
            </a:r>
          </a:p>
          <a:p>
            <a:pPr algn="ctr"/>
            <a:r>
              <a:rPr lang="es-ES" sz="4400" b="1">
                <a:solidFill>
                  <a:srgbClr val="FFFF00"/>
                </a:solidFill>
                <a:cs typeface="Times New Roman" pitchFamily="18" charset="0"/>
              </a:rPr>
              <a:t>su desarrollo profesional</a:t>
            </a:r>
            <a:endParaRPr lang="es-ES" sz="600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500063" y="642938"/>
            <a:ext cx="3054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Stiggins</a:t>
            </a:r>
            <a:r>
              <a:rPr lang="es-ES" sz="3200"/>
              <a:t> (1999) 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571500" y="3357563"/>
            <a:ext cx="4929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hlinkClick r:id="rId3" action="ppaction://hlinkfile"/>
              </a:rPr>
              <a:t>Villar, De Vicente y Alegre </a:t>
            </a:r>
            <a:r>
              <a:rPr lang="es-ES_tradnl" sz="2400"/>
              <a:t>(2005) </a:t>
            </a:r>
            <a:endParaRPr lang="es-ES" sz="240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6357938" y="3286125"/>
            <a:ext cx="2501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>
                <a:hlinkClick r:id="rId4" action="ppaction://hlinkfile"/>
              </a:rPr>
              <a:t>Stufflebeam</a:t>
            </a:r>
            <a:r>
              <a:rPr lang="es-ES" sz="2000"/>
              <a:t> (2001b)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642938" y="4214813"/>
            <a:ext cx="4108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hlinkClick r:id="rId5" action="ppaction://hlinkfile"/>
              </a:rPr>
              <a:t>Barnette y Wallis</a:t>
            </a:r>
            <a:r>
              <a:rPr lang="es-ES" sz="2800" i="1">
                <a:hlinkClick r:id="rId5" action="ppaction://hlinkfile"/>
              </a:rPr>
              <a:t> </a:t>
            </a:r>
            <a:r>
              <a:rPr lang="es-ES" sz="2800"/>
              <a:t>(2003) 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71500" y="5429250"/>
            <a:ext cx="5780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hlinkClick r:id="rId6" action="ppaction://hlinkfile"/>
              </a:rPr>
              <a:t>Ghere, King, Stevahn y Minnema </a:t>
            </a:r>
            <a:r>
              <a:rPr lang="es-ES" sz="2400"/>
              <a:t>(2006) 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5286375" y="3500438"/>
            <a:ext cx="1000125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500063" y="1214438"/>
            <a:ext cx="83581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70C0"/>
                </a:solidFill>
              </a:rPr>
              <a:t>Competencias de un evaluador: (1) conectar las evaluaciones con propósitos claros; (2) clarificar las expectativas de rendimiento; (3) aplicar métodos apropiados de evaluación; (4) desarrollar ejercicios y puntuaciones evaluativas de calidad, criterios y muestreos apropiados; (5) evitar el sesgo en la evaluación; (6) comunicar eficazmente el rendimiento del estudiante, y (7) utilizar la evaluación como una intervención instructiva. 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3786188" y="46434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i="1">
                <a:solidFill>
                  <a:srgbClr val="0070C0"/>
                </a:solidFill>
              </a:rPr>
              <a:t>Necesidad de identificar los atributos y características de los evaluadores </a:t>
            </a:r>
            <a:endParaRPr lang="es-ES">
              <a:solidFill>
                <a:srgbClr val="0070C0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357188" y="6000750"/>
            <a:ext cx="835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solidFill>
                  <a:srgbClr val="0070C0"/>
                </a:solidFill>
              </a:rPr>
              <a:t>Categorías de competencias de evaluadores de programas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228600" y="357188"/>
            <a:ext cx="8075613" cy="30718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/>
            <a:br>
              <a:rPr lang="es-ES_tradnl" sz="32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br>
              <a:rPr lang="es-ES_tradnl" sz="32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br>
              <a:rPr lang="es-ES_tradnl" sz="32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es-ES_tradnl" sz="32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PARTE </a:t>
            </a:r>
            <a:br>
              <a:rPr lang="es-ES_tradnl" sz="32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es-ES_tradnl" sz="32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DOS </a:t>
            </a:r>
          </a:p>
        </p:txBody>
      </p:sp>
      <p:sp>
        <p:nvSpPr>
          <p:cNvPr id="17412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1538" y="3500438"/>
            <a:ext cx="4500587" cy="3000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_tradnl" sz="3200" b="1" dirty="0">
                <a:ln>
                  <a:solidFill>
                    <a:schemeClr val="tx1"/>
                  </a:solidFill>
                </a:ln>
                <a:hlinkClick r:id="rId2" action="ppaction://hlinkfile"/>
              </a:rPr>
              <a:t>VALIDACIÓN </a:t>
            </a:r>
            <a:r>
              <a:rPr lang="es-ES" sz="3200" b="1" dirty="0">
                <a:ln>
                  <a:solidFill>
                    <a:schemeClr val="tx1"/>
                  </a:solidFill>
                </a:ln>
                <a:hlinkClick r:id="rId2" action="ppaction://hlinkfile"/>
              </a:rPr>
              <a:t>DE COMPETENCIAS DE EVALUACIÓN DE TITULACIONES UNIVERSITARIAS</a:t>
            </a:r>
            <a:endParaRPr lang="es-ES" sz="32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4 Marcador de posición de imagen" descr="DSCN537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31058" b="31058"/>
          <a:stretch>
            <a:fillRect/>
          </a:stretch>
        </p:blipFill>
        <p:spPr>
          <a:xfrm>
            <a:off x="1571604" y="785794"/>
            <a:ext cx="3786214" cy="264318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7170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4000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SEIS </a:t>
            </a:r>
            <a:br>
              <a:rPr lang="es-ES_tradnl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s-ES_tradnl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file"/>
              </a:rPr>
              <a:t>Investigación evaluativa </a:t>
            </a:r>
            <a:r>
              <a:rPr lang="es-ES_tradnl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file"/>
              </a:rPr>
              <a:t>fundamentante</a:t>
            </a:r>
            <a:r>
              <a:rPr lang="es-ES_tradnl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file"/>
              </a:rPr>
              <a:t> </a:t>
            </a:r>
            <a:br>
              <a:rPr lang="es-ES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file"/>
              </a:rPr>
            </a:br>
            <a:endParaRPr lang="es-ES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8" name="5 Marcador de contenido" descr="manual[1].jpg">
            <a:hlinkClick r:id="rId4" action="ppaction://hlinkpres?slideindex=1&amp;slidetitle="/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857250" y="2786063"/>
            <a:ext cx="3109913" cy="3071812"/>
          </a:xfrm>
        </p:spPr>
      </p:pic>
      <p:sp>
        <p:nvSpPr>
          <p:cNvPr id="1029" name="6 Marcador de contenido"/>
          <p:cNvSpPr>
            <a:spLocks noGrp="1"/>
          </p:cNvSpPr>
          <p:nvPr>
            <p:ph sz="half" idx="2"/>
          </p:nvPr>
        </p:nvSpPr>
        <p:spPr>
          <a:xfrm>
            <a:off x="4648200" y="2500313"/>
            <a:ext cx="4038600" cy="3506787"/>
          </a:xfrm>
        </p:spPr>
        <p:txBody>
          <a:bodyPr/>
          <a:lstStyle/>
          <a:p>
            <a:pPr eaLnBrk="1" hangingPunct="1"/>
            <a:endParaRPr lang="es-ES"/>
          </a:p>
        </p:txBody>
      </p:sp>
      <p:graphicFrame>
        <p:nvGraphicFramePr>
          <p:cNvPr id="1026" name="Object 2">
            <a:hlinkClick r:id="rId6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4643438" y="2714625"/>
          <a:ext cx="3571875" cy="350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7" imgW="1729885" imgH="2691686" progId="Word.Document.8">
                  <p:embed/>
                </p:oleObj>
              </mc:Choice>
              <mc:Fallback>
                <p:oleObj name="Document" r:id="rId7" imgW="1729885" imgH="2691686" progId="Word.Document.8">
                  <p:embed/>
                  <p:pic>
                    <p:nvPicPr>
                      <p:cNvPr id="1026" name="Object 2">
                        <a:hlinkClick r:id="rId6" action="ppaction://hlinkpres?slideindex=1&amp;slidetitle=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714625"/>
                        <a:ext cx="3571875" cy="350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1068388" y="4071938"/>
            <a:ext cx="8075612" cy="71437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FF0000"/>
                </a:solidFill>
              </a:rPr>
              <a:t>SIETE:</a:t>
            </a:r>
            <a:r>
              <a:rPr lang="es-ES" sz="4400" dirty="0">
                <a:solidFill>
                  <a:srgbClr val="FF0000"/>
                </a:solidFill>
              </a:rPr>
              <a:t> </a:t>
            </a:r>
            <a:br>
              <a:rPr lang="es-ES" dirty="0"/>
            </a:br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half" idx="2"/>
          </p:nvPr>
        </p:nvSpPr>
        <p:spPr>
          <a:xfrm>
            <a:off x="1142976" y="4929198"/>
            <a:ext cx="7162800" cy="13767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2" action="ppaction://hlinkfile"/>
              </a:rPr>
              <a:t>Validación de la investigación de aprendizaje de competencias evaluativas</a:t>
            </a:r>
            <a:endParaRPr lang="es-ES" sz="28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7" name="16 Marcador de posición de imagen" descr="DSCN068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9087" b="19087"/>
          <a:stretch>
            <a:fillRect/>
          </a:stretch>
        </p:blipFill>
        <p:spPr/>
      </p:pic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6858000" y="785813"/>
            <a:ext cx="1357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chemeClr val="bg1"/>
                </a:solidFill>
              </a:rPr>
              <a:t>SIETE</a:t>
            </a:r>
            <a:endParaRPr lang="es-E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501063" cy="1154113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</a:rPr>
              <a:t>La validez en la evaluación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500063" y="1785938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Brandon</a:t>
            </a:r>
            <a:r>
              <a:rPr lang="es-ES" sz="3200"/>
              <a:t> (1998) 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00063" y="4000500"/>
            <a:ext cx="2849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Scriven (1991)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57250" y="4786313"/>
            <a:ext cx="7715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i="1">
                <a:solidFill>
                  <a:srgbClr val="0070C0"/>
                </a:solidFill>
              </a:rPr>
              <a:t>Son evaluaciones válidas aquellas que consideran todos los factores relevantes, dado el contexto global de la evaluación (que incluye particularmente las necesidades de los clientes) y determinan apropiadamente su peso en el proceso de síntesis.</a:t>
            </a:r>
            <a:endParaRPr lang="es-ES" sz="2000">
              <a:solidFill>
                <a:srgbClr val="0070C0"/>
              </a:solidFill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000125" y="2714625"/>
            <a:ext cx="742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solidFill>
                  <a:srgbClr val="0070C0"/>
                </a:solidFill>
              </a:rPr>
              <a:t>Implicación de beneficiarios para aumentar la validez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500063" y="571500"/>
            <a:ext cx="2552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Ryan</a:t>
            </a:r>
            <a:r>
              <a:rPr lang="es-ES" sz="3200"/>
              <a:t> (2002) 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642938" y="3143250"/>
            <a:ext cx="6091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>
                <a:hlinkClick r:id="rId3" action="ppaction://hlinkfile"/>
              </a:rPr>
              <a:t>Connolly, Jones y O’shea </a:t>
            </a:r>
            <a:r>
              <a:rPr lang="es-ES_tradnl" sz="3200"/>
              <a:t>(2005)</a:t>
            </a:r>
            <a:endParaRPr lang="es-ES" sz="3200"/>
          </a:p>
        </p:txBody>
      </p:sp>
      <p:sp>
        <p:nvSpPr>
          <p:cNvPr id="47108" name="5 Rectángulo"/>
          <p:cNvSpPr>
            <a:spLocks noChangeArrowheads="1"/>
          </p:cNvSpPr>
          <p:nvPr/>
        </p:nvSpPr>
        <p:spPr bwMode="auto">
          <a:xfrm>
            <a:off x="928688" y="2071688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320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2714625" y="1071563"/>
            <a:ext cx="58578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0070C0"/>
                </a:solidFill>
              </a:rPr>
              <a:t>Modelo de validez:</a:t>
            </a:r>
          </a:p>
          <a:p>
            <a:endParaRPr lang="es-ES" sz="200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es-ES" sz="2000">
                <a:solidFill>
                  <a:srgbClr val="0070C0"/>
                </a:solidFill>
              </a:rPr>
              <a:t>Seis criterios de validez. </a:t>
            </a:r>
          </a:p>
          <a:p>
            <a:pPr>
              <a:buFont typeface="Arial" charset="0"/>
              <a:buChar char="•"/>
            </a:pPr>
            <a:r>
              <a:rPr lang="es-ES" sz="2000">
                <a:solidFill>
                  <a:srgbClr val="0070C0"/>
                </a:solidFill>
              </a:rPr>
              <a:t> Cuatro estadios de madurez evaluativa. </a:t>
            </a:r>
          </a:p>
          <a:p>
            <a:pPr>
              <a:buFont typeface="Arial" charset="0"/>
              <a:buChar char="•"/>
            </a:pPr>
            <a:r>
              <a:rPr lang="es-ES" sz="2000">
                <a:solidFill>
                  <a:srgbClr val="0070C0"/>
                </a:solidFill>
              </a:rPr>
              <a:t> Cinco grupos de beneficiarios. </a:t>
            </a:r>
          </a:p>
          <a:p>
            <a:endParaRPr lang="es-ES"/>
          </a:p>
          <a:p>
            <a:r>
              <a:rPr lang="es-ES"/>
              <a:t> 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2286000" y="4000500"/>
            <a:ext cx="63579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0070C0"/>
                </a:solidFill>
              </a:rPr>
              <a:t>Asegurar la calidad: </a:t>
            </a:r>
          </a:p>
          <a:p>
            <a:pPr>
              <a:buFont typeface="Arial" charset="0"/>
              <a:buChar char="•"/>
            </a:pPr>
            <a:r>
              <a:rPr lang="es-ES" sz="2000">
                <a:solidFill>
                  <a:srgbClr val="0070C0"/>
                </a:solidFill>
              </a:rPr>
              <a:t> coherencia en la estructura del curso, </a:t>
            </a:r>
          </a:p>
          <a:p>
            <a:pPr>
              <a:buFont typeface="Arial" charset="0"/>
              <a:buChar char="•"/>
            </a:pPr>
            <a:r>
              <a:rPr lang="es-ES" sz="2000">
                <a:solidFill>
                  <a:srgbClr val="0070C0"/>
                </a:solidFill>
              </a:rPr>
              <a:t> calidad de los materiales subidos a la red, </a:t>
            </a:r>
          </a:p>
          <a:p>
            <a:pPr>
              <a:buFont typeface="Arial" charset="0"/>
              <a:buChar char="•"/>
            </a:pPr>
            <a:r>
              <a:rPr lang="es-ES" sz="2000">
                <a:solidFill>
                  <a:srgbClr val="0070C0"/>
                </a:solidFill>
              </a:rPr>
              <a:t> evaluación de los materiales subidos a la red por los estudiantes, y </a:t>
            </a:r>
          </a:p>
          <a:p>
            <a:pPr>
              <a:buFont typeface="Arial" charset="0"/>
              <a:buChar char="•"/>
            </a:pPr>
            <a:r>
              <a:rPr lang="es-ES" sz="2000">
                <a:solidFill>
                  <a:srgbClr val="0070C0"/>
                </a:solidFill>
              </a:rPr>
              <a:t> hacer ajustes cuando sea necesario.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P_Propietario\Mis documentos\Mis imágenes\zamora, 2008\DSC00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s-ES" sz="3200" b="1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es-ES" sz="3200" b="1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es-ES" sz="3200" b="1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es-ES" sz="4400" b="1">
                <a:solidFill>
                  <a:srgbClr val="FF0000"/>
                </a:solidFill>
                <a:cs typeface="Times New Roman" pitchFamily="18" charset="0"/>
              </a:rPr>
              <a:t>UNO</a:t>
            </a:r>
          </a:p>
          <a:p>
            <a:pPr algn="ctr"/>
            <a:endParaRPr lang="es-ES" sz="2800" b="1">
              <a:solidFill>
                <a:srgbClr val="FFC000"/>
              </a:solidFill>
              <a:cs typeface="Times New Roman" pitchFamily="18" charset="0"/>
            </a:endParaRPr>
          </a:p>
          <a:p>
            <a:pPr algn="ctr"/>
            <a:r>
              <a:rPr lang="es-ES" sz="4400" b="1">
                <a:solidFill>
                  <a:srgbClr val="FFFF00"/>
                </a:solidFill>
                <a:cs typeface="Times New Roman" pitchFamily="18" charset="0"/>
              </a:rPr>
              <a:t>La práctica de la evaluación </a:t>
            </a:r>
          </a:p>
          <a:p>
            <a:pPr algn="ctr"/>
            <a:r>
              <a:rPr lang="es-ES" sz="4400" b="1">
                <a:solidFill>
                  <a:srgbClr val="FFFF00"/>
                </a:solidFill>
                <a:cs typeface="Times New Roman" pitchFamily="18" charset="0"/>
              </a:rPr>
              <a:t>como lenguaje metafórico. </a:t>
            </a:r>
          </a:p>
          <a:p>
            <a:pPr algn="ctr"/>
            <a:r>
              <a:rPr lang="es-ES" sz="4400" b="1">
                <a:solidFill>
                  <a:srgbClr val="FFFF00"/>
                </a:solidFill>
                <a:cs typeface="Times New Roman" pitchFamily="18" charset="0"/>
              </a:rPr>
              <a:t>El evaluador como…</a:t>
            </a:r>
            <a:r>
              <a:rPr lang="es-ES" sz="440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s-ES" sz="440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501063" cy="1154113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>
                <a:solidFill>
                  <a:srgbClr val="0070C0"/>
                </a:solidFill>
              </a:rPr>
              <a:t>Uno: Beneficiarios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57250" y="1785938"/>
            <a:ext cx="771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>
                <a:hlinkClick r:id="rId2" action="ppaction://hlinkfile"/>
              </a:rPr>
              <a:t>Holroyd</a:t>
            </a:r>
            <a:r>
              <a:rPr lang="es-ES_tradnl" sz="3600"/>
              <a:t> (2000: 42)</a:t>
            </a:r>
            <a:endParaRPr lang="es-ES" sz="360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071563" y="2690813"/>
            <a:ext cx="72866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i="1">
                <a:solidFill>
                  <a:srgbClr val="0070C0"/>
                </a:solidFill>
              </a:rPr>
              <a:t>Si el nuevo profesionalismo de los académicos se debe centrar en su rol como educadores, entonces ese rol tiene que retener como un punto central la evaluación</a:t>
            </a:r>
            <a:r>
              <a:rPr lang="es-ES_tradnl" sz="2400">
                <a:solidFill>
                  <a:srgbClr val="0070C0"/>
                </a:solidFill>
              </a:rPr>
              <a:t>.</a:t>
            </a:r>
            <a:endParaRPr lang="es-ES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357188" y="285750"/>
            <a:ext cx="8501062" cy="1154113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>
                <a:solidFill>
                  <a:srgbClr val="0070C0"/>
                </a:solidFill>
              </a:rPr>
              <a:t>Dos: Necesidades evaluativas de los profesores 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642938" y="1928813"/>
            <a:ext cx="7656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Pololi, Dennis, Winn y Mitchell </a:t>
            </a:r>
            <a:r>
              <a:rPr lang="es-ES" sz="3200"/>
              <a:t>(2003: 22)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85813" y="4071938"/>
            <a:ext cx="3838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>
                <a:hlinkClick r:id="rId3" action="ppaction://hlinkfile"/>
              </a:rPr>
              <a:t>Alegre y Villar </a:t>
            </a:r>
            <a:r>
              <a:rPr lang="es-ES_tradnl" sz="2800"/>
              <a:t>(2007a) </a:t>
            </a:r>
            <a:endParaRPr lang="es-ES" sz="2800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785813" y="2857500"/>
            <a:ext cx="7643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i="1">
                <a:solidFill>
                  <a:srgbClr val="0070C0"/>
                </a:solidFill>
              </a:rPr>
              <a:t>Las evaluaciones de necesidades adoptan a menudo la forma de cuestionarios </a:t>
            </a:r>
            <a:endParaRPr lang="es-ES" sz="2400">
              <a:solidFill>
                <a:srgbClr val="0070C0"/>
              </a:solidFill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571500" y="5000625"/>
            <a:ext cx="8143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>
                <a:solidFill>
                  <a:srgbClr val="FF0000"/>
                </a:solidFill>
              </a:rPr>
              <a:t>Modelo de Excelencia de Programas Formativos en Línea</a:t>
            </a:r>
            <a:r>
              <a:rPr lang="es-ES_tradnl" sz="2800" i="1">
                <a:solidFill>
                  <a:srgbClr val="FF0000"/>
                </a:solidFill>
              </a:rPr>
              <a:t> </a:t>
            </a:r>
            <a:r>
              <a:rPr lang="es-ES" sz="2800">
                <a:solidFill>
                  <a:srgbClr val="FF0000"/>
                </a:solidFill>
              </a:rPr>
              <a:t>(</a:t>
            </a:r>
            <a:r>
              <a:rPr lang="es-ES_tradnl" sz="2800">
                <a:solidFill>
                  <a:srgbClr val="FF0000"/>
                </a:solidFill>
              </a:rPr>
              <a:t>MEPFEL) </a:t>
            </a:r>
            <a:endParaRPr lang="es-E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501063" cy="1154113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>
                <a:solidFill>
                  <a:srgbClr val="0070C0"/>
                </a:solidFill>
              </a:rPr>
              <a:t>Dos: Necesidades evaluativas de los profesores </a:t>
            </a:r>
            <a:endParaRPr lang="es-ES" dirty="0">
              <a:solidFill>
                <a:srgbClr val="0070C0"/>
              </a:solidFill>
            </a:endParaRPr>
          </a:p>
        </p:txBody>
      </p:sp>
      <p:graphicFrame>
        <p:nvGraphicFramePr>
          <p:cNvPr id="2050" name="Objeto 2"/>
          <p:cNvGraphicFramePr>
            <a:graphicFrameLocks noGrp="1"/>
          </p:cNvGraphicFramePr>
          <p:nvPr>
            <p:ph idx="4294967295"/>
          </p:nvPr>
        </p:nvGraphicFramePr>
        <p:xfrm>
          <a:off x="285750" y="1571625"/>
          <a:ext cx="8329613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8327858" imgH="4712616" progId="Excel.Chart.8">
                  <p:embed/>
                </p:oleObj>
              </mc:Choice>
              <mc:Fallback>
                <p:oleObj r:id="rId3" imgW="8327858" imgH="4712616" progId="Excel.Chart.8">
                  <p:embed/>
                  <p:pic>
                    <p:nvPicPr>
                      <p:cNvPr id="2050" name="Objeto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571625"/>
                        <a:ext cx="8329613" cy="471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11430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>
                <a:solidFill>
                  <a:srgbClr val="0070C0"/>
                </a:solidFill>
              </a:rPr>
              <a:t>Tres:</a:t>
            </a:r>
            <a:r>
              <a:rPr lang="es-ES_tradnl" i="1" dirty="0">
                <a:solidFill>
                  <a:srgbClr val="0070C0"/>
                </a:solidFill>
              </a:rPr>
              <a:t> </a:t>
            </a:r>
            <a:r>
              <a:rPr lang="es-ES" dirty="0">
                <a:solidFill>
                  <a:srgbClr val="0070C0"/>
                </a:solidFill>
              </a:rPr>
              <a:t>Conceptualización</a:t>
            </a:r>
            <a:br>
              <a:rPr lang="es-ES" dirty="0">
                <a:solidFill>
                  <a:srgbClr val="0070C0"/>
                </a:solidFill>
              </a:rPr>
            </a:br>
            <a:r>
              <a:rPr lang="es-E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pres?slideindex=1&amp;slidetitle="/>
              </a:rPr>
              <a:t>Kolb</a:t>
            </a:r>
            <a:r>
              <a:rPr lang="es-E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1984; </a:t>
            </a:r>
            <a:r>
              <a:rPr lang="es-E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Villar</a:t>
            </a:r>
            <a:r>
              <a:rPr lang="es-E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1995)</a:t>
            </a:r>
            <a:endParaRPr lang="es-ES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42938" y="428625"/>
            <a:ext cx="8183562" cy="1050925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</a:rPr>
              <a:t>Cuatro: Aspectos Sustantivos 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42938" y="1714500"/>
            <a:ext cx="7929562" cy="4187825"/>
          </a:xfrm>
        </p:spPr>
        <p:txBody>
          <a:bodyPr/>
          <a:lstStyle/>
          <a:p>
            <a:pPr eaLnBrk="1" hangingPunct="1"/>
            <a:r>
              <a:rPr lang="es-ES_tradnl" sz="3200">
                <a:hlinkClick r:id="rId2" action="ppaction://hlinkfile"/>
              </a:rPr>
              <a:t>Modarresi, Newman y Abolafia </a:t>
            </a:r>
            <a:r>
              <a:rPr lang="es-ES_tradnl" sz="3200"/>
              <a:t>(2001: 10)</a:t>
            </a:r>
            <a:r>
              <a:rPr lang="es-ES_tradnl" sz="3200" i="1"/>
              <a:t> </a:t>
            </a:r>
          </a:p>
          <a:p>
            <a:pPr eaLnBrk="1" hangingPunct="1"/>
            <a:endParaRPr lang="es-ES_tradnl" sz="3200" i="1"/>
          </a:p>
          <a:p>
            <a:pPr algn="just" eaLnBrk="1" hangingPunct="1"/>
            <a:r>
              <a:rPr lang="es-ES_tradnl" sz="2400" i="1">
                <a:solidFill>
                  <a:srgbClr val="0070C0"/>
                </a:solidFill>
              </a:rPr>
              <a:t>Hay una obvia necesidad de fundamentos teóricos cuando se estudia la profesión de evaluación de programas. Este estudio usa modelos teóricos de las profesiones para guiar el desarrollo de medidas</a:t>
            </a:r>
            <a:endParaRPr lang="es-ES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1050925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</a:rPr>
              <a:t>Cinco: Aspectos de Contenidos</a:t>
            </a:r>
            <a:r>
              <a:rPr lang="es-ES" i="1" dirty="0">
                <a:solidFill>
                  <a:srgbClr val="0070C0"/>
                </a:solidFill>
              </a:rPr>
              <a:t> 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71500" y="1857375"/>
            <a:ext cx="8183563" cy="15001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ES_tradnl">
                <a:hlinkClick r:id="rId2" action="ppaction://hlinkfile"/>
              </a:rPr>
              <a:t>Criterios y competencias de MEPFL</a:t>
            </a:r>
            <a:endParaRPr lang="es-ES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85813" y="1857375"/>
            <a:ext cx="76438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800">
              <a:hlinkClick r:id="rId3" action="ppaction://hlinkfile"/>
            </a:endParaRPr>
          </a:p>
          <a:p>
            <a:endParaRPr lang="es-ES" sz="2800">
              <a:hlinkClick r:id="rId3" action="ppaction://hlinkfile"/>
            </a:endParaRPr>
          </a:p>
          <a:p>
            <a:r>
              <a:rPr lang="es-ES" sz="2800">
                <a:hlinkClick r:id="rId3" action="ppaction://hlinkfile"/>
              </a:rPr>
              <a:t>Ghere, King, Stevahn y Minnema </a:t>
            </a:r>
            <a:r>
              <a:rPr lang="es-ES" sz="2800"/>
              <a:t>(2006)</a:t>
            </a:r>
          </a:p>
          <a:p>
            <a:endParaRPr lang="es-ES" sz="2800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00063" y="3357563"/>
            <a:ext cx="8215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FF0000"/>
                </a:solidFill>
              </a:rPr>
              <a:t>Competencias esenciales de un evaluador:</a:t>
            </a:r>
          </a:p>
          <a:p>
            <a:r>
              <a:rPr lang="es-ES" sz="2000">
                <a:solidFill>
                  <a:srgbClr val="FF0000"/>
                </a:solidFill>
              </a:rPr>
              <a:t>práctica profesional, indagación sistemática, análisis  situacional, gestión de proyectos, práctica reflexiva y competencia interpersonal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28625" y="4857750"/>
            <a:ext cx="2800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2060"/>
                </a:solidFill>
              </a:rPr>
              <a:t>Seminario de dos horas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3357563" y="4357688"/>
            <a:ext cx="54292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(a) bienvenida, (b) apreciación global de las competencias, (c) aplicación de las competencias a un estudio de caso, (d) mapa conceptual de competencias, (e) autoevaluación y planificación del desarrollo profesional, y (f) conclusión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050925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</a:rPr>
              <a:t>Seis: Aspectos Estructurales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63" y="1928813"/>
            <a:ext cx="8183562" cy="4187825"/>
          </a:xfrm>
        </p:spPr>
        <p:txBody>
          <a:bodyPr/>
          <a:lstStyle/>
          <a:p>
            <a:pPr eaLnBrk="1" hangingPunct="1"/>
            <a:r>
              <a:rPr lang="en-GB" sz="3200">
                <a:hlinkClick r:id="rId2" action="ppaction://hlinkfile"/>
              </a:rPr>
              <a:t>Ballantyne, Borthwick y Packer </a:t>
            </a:r>
            <a:r>
              <a:rPr lang="en-GB" sz="3200"/>
              <a:t>(2000</a:t>
            </a:r>
            <a:r>
              <a:rPr lang="en-GB"/>
              <a:t>)</a:t>
            </a:r>
            <a:endParaRPr lang="es-ES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000125" y="3571875"/>
            <a:ext cx="742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>
                <a:solidFill>
                  <a:srgbClr val="0070C0"/>
                </a:solidFill>
              </a:rPr>
              <a:t>Medir las percepciones de profesores y estudiantes acerca de la necesidad de desarrollo profesional y de mejora de un curso</a:t>
            </a:r>
            <a:endParaRPr lang="es-ES" sz="200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7188" y="428625"/>
            <a:ext cx="8183562" cy="1050925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</a:rPr>
              <a:t>Siete: Implantación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625" y="1785938"/>
            <a:ext cx="8183563" cy="4187825"/>
          </a:xfrm>
        </p:spPr>
        <p:txBody>
          <a:bodyPr>
            <a:normAutofit fontScale="92500" lnSpcReduction="20000"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_tradnl" dirty="0">
                <a:hlinkClick r:id="rId2" action="ppaction://hlinkfile"/>
              </a:rPr>
              <a:t>Frecuencia de actividades de aprendizaje de MEPFEL</a:t>
            </a:r>
            <a:endParaRPr lang="es-ES_tradnl" dirty="0"/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ES_tradnl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_tradnl" dirty="0" err="1">
                <a:hlinkClick r:id="rId3" action="ppaction://hlinkfile"/>
              </a:rPr>
              <a:t>Tallent-Runnels</a:t>
            </a:r>
            <a:r>
              <a:rPr lang="es-ES_tradnl" dirty="0"/>
              <a:t> </a:t>
            </a:r>
            <a:r>
              <a:rPr lang="es-ES_tradnl" i="1" dirty="0"/>
              <a:t>et al.</a:t>
            </a:r>
            <a:r>
              <a:rPr lang="es-ES_tradnl" dirty="0"/>
              <a:t>, 2006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_tradnl" sz="2400" b="1" dirty="0">
                <a:solidFill>
                  <a:srgbClr val="FF0000"/>
                </a:solidFill>
              </a:rPr>
              <a:t>Aprendizaje en línea</a:t>
            </a:r>
            <a:r>
              <a:rPr lang="es-ES_tradnl" sz="2400" dirty="0">
                <a:solidFill>
                  <a:srgbClr val="0070C0"/>
                </a:solidFill>
              </a:rPr>
              <a:t>: Caracterización de los participantes como aprendices adultos, resultados de aprendizaje con retroacción formativa inmediata, ambiente dialógico, y factores institucionales de apoyo.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ES_tradnl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_tradnl" dirty="0" err="1">
                <a:hlinkClick r:id="rId4" action="ppaction://hlinkfile"/>
              </a:rPr>
              <a:t>Shute</a:t>
            </a:r>
            <a:r>
              <a:rPr lang="es-ES_tradnl" dirty="0"/>
              <a:t> (2008)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_tradnl" sz="2100" b="1" dirty="0">
                <a:solidFill>
                  <a:srgbClr val="FF0000"/>
                </a:solidFill>
              </a:rPr>
              <a:t>Retroacción formativa: </a:t>
            </a:r>
            <a:r>
              <a:rPr lang="es-ES_tradnl" sz="2100" i="1" dirty="0">
                <a:solidFill>
                  <a:srgbClr val="0070C0"/>
                </a:solidFill>
              </a:rPr>
              <a:t>incremento del conocimiento, las destrezas y la comprensión de cualquier área de contenido. </a:t>
            </a:r>
            <a:endParaRPr lang="es-ES_tradnl" sz="2100" dirty="0">
              <a:solidFill>
                <a:srgbClr val="0070C0"/>
              </a:solidFill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501063" cy="1154113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</a:rPr>
              <a:t>Tipo de actividad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571750" y="5286375"/>
            <a:ext cx="4057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hlinkClick r:id="rId2" action="ppaction://hlinkfile"/>
              </a:rPr>
              <a:t>Informe como suplemento de un título</a:t>
            </a:r>
            <a:endParaRPr lang="es-ES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785813" y="1857375"/>
            <a:ext cx="1085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hlinkClick r:id="rId3" action="ppaction://hlinkfile"/>
              </a:rPr>
              <a:t>Tarea</a:t>
            </a:r>
            <a:endParaRPr lang="es-ES" sz="280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785813" y="2928938"/>
            <a:ext cx="1582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hlinkClick r:id="rId4" action="ppaction://hlinkfile"/>
              </a:rPr>
              <a:t>Práctica</a:t>
            </a:r>
            <a:r>
              <a:rPr lang="es-ES" sz="2800"/>
              <a:t> 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785813" y="4000500"/>
            <a:ext cx="180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hlinkClick r:id="rId5" action="ppaction://hlinkfile"/>
              </a:rPr>
              <a:t>Estrategia</a:t>
            </a:r>
            <a:endParaRPr lang="es-ES" sz="280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5857875" y="3071813"/>
            <a:ext cx="1287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hlinkClick r:id="rId6" action="ppaction://hlinkfile"/>
              </a:rPr>
              <a:t>Respuesta</a:t>
            </a:r>
            <a:endParaRPr lang="es-E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5929313" y="4000500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hlinkClick r:id="rId7" action="ppaction://hlinkfile"/>
              </a:rPr>
              <a:t>Respuesta</a:t>
            </a:r>
            <a:endParaRPr lang="es-E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5929313" y="2000250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hlinkClick r:id="rId8" action="ppaction://hlinkfile"/>
              </a:rPr>
              <a:t>Respuesta</a:t>
            </a:r>
            <a:endParaRPr lang="es-ES"/>
          </a:p>
        </p:txBody>
      </p:sp>
      <p:sp>
        <p:nvSpPr>
          <p:cNvPr id="13" name="12 Flecha derecha"/>
          <p:cNvSpPr/>
          <p:nvPr/>
        </p:nvSpPr>
        <p:spPr>
          <a:xfrm>
            <a:off x="3071802" y="2214554"/>
            <a:ext cx="2500330" cy="21431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3000364" y="3286124"/>
            <a:ext cx="2643206" cy="14287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3071802" y="4143380"/>
            <a:ext cx="2571768" cy="1428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625" y="357188"/>
            <a:ext cx="8183563" cy="1050925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dirty="0" err="1">
                <a:solidFill>
                  <a:srgbClr val="0070C0"/>
                </a:solidFill>
              </a:rPr>
              <a:t>Ocho</a:t>
            </a:r>
            <a:r>
              <a:rPr lang="en-GB" sz="3200" dirty="0">
                <a:solidFill>
                  <a:srgbClr val="0070C0"/>
                </a:solidFill>
              </a:rPr>
              <a:t>: </a:t>
            </a:r>
            <a:r>
              <a:rPr lang="en-GB" sz="3200" dirty="0" err="1">
                <a:solidFill>
                  <a:srgbClr val="0070C0"/>
                </a:solidFill>
              </a:rPr>
              <a:t>Aspectos</a:t>
            </a:r>
            <a:r>
              <a:rPr lang="en-GB" sz="3200" dirty="0">
                <a:solidFill>
                  <a:srgbClr val="0070C0"/>
                </a:solidFill>
              </a:rPr>
              <a:t> de </a:t>
            </a:r>
            <a:r>
              <a:rPr lang="en-GB" sz="3200" dirty="0" err="1">
                <a:solidFill>
                  <a:srgbClr val="0070C0"/>
                </a:solidFill>
              </a:rPr>
              <a:t>consecuencias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64515" name="1 Marcador de contenido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s-ES_tradnl"/>
          </a:p>
          <a:p>
            <a:pPr eaLnBrk="1" hangingPunct="1"/>
            <a:endParaRPr lang="es-ES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071688" y="2143125"/>
            <a:ext cx="4322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>
                <a:hlinkClick r:id="rId2" action="ppaction://hlinkpres?slideindex=1&amp;slidetitle="/>
              </a:rPr>
              <a:t>Alegre y Villar</a:t>
            </a:r>
            <a:r>
              <a:rPr lang="es-ES_tradnl" sz="3200"/>
              <a:t> (2007c) </a:t>
            </a:r>
            <a:endParaRPr lang="es-ES" sz="3200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714500" y="3571875"/>
            <a:ext cx="4489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>
                <a:hlinkClick r:id="rId3" action="ppaction://hlinkfile"/>
              </a:rPr>
              <a:t>Calidad de MEPFL</a:t>
            </a:r>
            <a:endParaRPr lang="es-ES" sz="4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5000625"/>
            <a:ext cx="8183563" cy="8905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400" dirty="0"/>
              <a:t>Metáfora, pensamiento y lenguaje. Sevilla: </a:t>
            </a:r>
            <a:r>
              <a:rPr lang="es-ES" sz="2400" dirty="0" err="1"/>
              <a:t>Kronos</a:t>
            </a:r>
            <a:r>
              <a:rPr lang="es-ES" sz="2400" dirty="0"/>
              <a:t>. </a:t>
            </a:r>
          </a:p>
        </p:txBody>
      </p:sp>
      <p:sp>
        <p:nvSpPr>
          <p:cNvPr id="13315" name="2 Marcador de texto"/>
          <p:cNvSpPr>
            <a:spLocks noGrp="1"/>
          </p:cNvSpPr>
          <p:nvPr>
            <p:ph type="body" idx="1"/>
          </p:nvPr>
        </p:nvSpPr>
        <p:spPr>
          <a:xfrm>
            <a:off x="500063" y="6000750"/>
            <a:ext cx="8183562" cy="4206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s-ES" b="1">
                <a:solidFill>
                  <a:srgbClr val="1B587C"/>
                </a:solidFill>
              </a:rPr>
              <a:t>Danesi, M. (2004: 23-28)</a:t>
            </a:r>
          </a:p>
        </p:txBody>
      </p:sp>
      <p:sp>
        <p:nvSpPr>
          <p:cNvPr id="13316" name="3 Rectángulo"/>
          <p:cNvSpPr>
            <a:spLocks noChangeArrowheads="1"/>
          </p:cNvSpPr>
          <p:nvPr/>
        </p:nvSpPr>
        <p:spPr bwMode="auto">
          <a:xfrm>
            <a:off x="500063" y="428625"/>
            <a:ext cx="785812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 b="1"/>
              <a:t> Aristóteles (384-322 a.C.) </a:t>
            </a:r>
            <a:r>
              <a:rPr lang="es-ES"/>
              <a:t>acuñó el termino metáfora (del griego metà –“arriba, sobre, más allá” – y phérein –“llevar”) (modelo de </a:t>
            </a:r>
            <a:r>
              <a:rPr lang="es-ES">
                <a:solidFill>
                  <a:srgbClr val="FF0000"/>
                </a:solidFill>
              </a:rPr>
              <a:t>comparación</a:t>
            </a:r>
            <a:r>
              <a:rPr lang="es-ES"/>
              <a:t>). </a:t>
            </a:r>
          </a:p>
          <a:p>
            <a:pPr>
              <a:buFont typeface="Arial" charset="0"/>
              <a:buChar char="•"/>
            </a:pPr>
            <a:endParaRPr lang="es-ES"/>
          </a:p>
          <a:p>
            <a:pPr>
              <a:buFont typeface="Arial" charset="0"/>
              <a:buChar char="•"/>
            </a:pPr>
            <a:r>
              <a:rPr lang="es-ES" b="1"/>
              <a:t> Quintiliano</a:t>
            </a:r>
            <a:r>
              <a:rPr lang="es-ES"/>
              <a:t> </a:t>
            </a:r>
            <a:r>
              <a:rPr lang="es-ES" b="1"/>
              <a:t>(circa 39, circa 95)</a:t>
            </a:r>
            <a:r>
              <a:rPr lang="es-ES"/>
              <a:t>,</a:t>
            </a:r>
            <a:r>
              <a:rPr lang="es-ES" b="1"/>
              <a:t> </a:t>
            </a:r>
            <a:r>
              <a:rPr lang="es-ES"/>
              <a:t>otorgó a la metáfora la función </a:t>
            </a:r>
            <a:r>
              <a:rPr lang="es-ES">
                <a:solidFill>
                  <a:srgbClr val="FF0000"/>
                </a:solidFill>
              </a:rPr>
              <a:t>sustitutiva</a:t>
            </a:r>
            <a:r>
              <a:rPr lang="es-ES"/>
              <a:t>. </a:t>
            </a:r>
          </a:p>
          <a:p>
            <a:pPr>
              <a:buFont typeface="Arial" charset="0"/>
              <a:buChar char="•"/>
            </a:pPr>
            <a:endParaRPr lang="es-ES"/>
          </a:p>
          <a:p>
            <a:pPr>
              <a:buFont typeface="Arial" charset="0"/>
              <a:buChar char="•"/>
            </a:pPr>
            <a:r>
              <a:rPr lang="es-ES" b="1"/>
              <a:t> Santo Tomás (1225-1274) </a:t>
            </a:r>
            <a:r>
              <a:rPr lang="es-ES"/>
              <a:t>afirmaba de la metáfora en su Summa Theologiae que tenía un rol </a:t>
            </a:r>
            <a:r>
              <a:rPr lang="es-ES">
                <a:solidFill>
                  <a:srgbClr val="FF0000"/>
                </a:solidFill>
              </a:rPr>
              <a:t>cognoscitivo.</a:t>
            </a:r>
          </a:p>
          <a:p>
            <a:pPr>
              <a:buFont typeface="Arial" charset="0"/>
              <a:buChar char="•"/>
            </a:pPr>
            <a:endParaRPr lang="es-ES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es-ES" b="1"/>
              <a:t>Vico (1708):</a:t>
            </a:r>
            <a:r>
              <a:rPr lang="es-ES"/>
              <a:t> la metáfora era un índice de funcionamiento de la </a:t>
            </a:r>
            <a:r>
              <a:rPr lang="es-ES">
                <a:solidFill>
                  <a:srgbClr val="FF0000"/>
                </a:solidFill>
              </a:rPr>
              <a:t>fantasía</a:t>
            </a:r>
            <a:r>
              <a:rPr lang="es-ES"/>
              <a:t>, revelando un innato </a:t>
            </a:r>
            <a:r>
              <a:rPr lang="es-ES">
                <a:solidFill>
                  <a:srgbClr val="FF0000"/>
                </a:solidFill>
              </a:rPr>
              <a:t>estilo poético</a:t>
            </a:r>
            <a:r>
              <a:rPr lang="es-ES"/>
              <a:t>.</a:t>
            </a:r>
          </a:p>
          <a:p>
            <a:pPr>
              <a:buFont typeface="Arial" charset="0"/>
              <a:buChar char="•"/>
            </a:pPr>
            <a:endParaRPr lang="es-ES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es-ES" b="1"/>
              <a:t> Black (1962) </a:t>
            </a:r>
            <a:r>
              <a:rPr lang="es-ES"/>
              <a:t>propuso un modelo </a:t>
            </a:r>
            <a:r>
              <a:rPr lang="es-ES">
                <a:solidFill>
                  <a:srgbClr val="FF0000"/>
                </a:solidFill>
              </a:rPr>
              <a:t>interactivo</a:t>
            </a:r>
            <a:r>
              <a:rPr lang="es-ES"/>
              <a:t> entre el tenor (Juan) y el vehículo (un león). </a:t>
            </a:r>
          </a:p>
          <a:p>
            <a:pPr>
              <a:buFont typeface="Arial" charset="0"/>
              <a:buChar char="•"/>
            </a:pPr>
            <a:endParaRPr lang="es-ES"/>
          </a:p>
          <a:p>
            <a:pPr>
              <a:buFont typeface="Arial" charset="0"/>
              <a:buChar char="•"/>
            </a:pPr>
            <a:r>
              <a:rPr lang="es-ES" b="1"/>
              <a:t> Lakoff y Johnson (1980) </a:t>
            </a:r>
            <a:r>
              <a:rPr lang="es-ES"/>
              <a:t>coligan metáfora, pensamiento y lenguaje. Nuestra </a:t>
            </a:r>
            <a:r>
              <a:rPr lang="es-ES">
                <a:solidFill>
                  <a:srgbClr val="FF0000"/>
                </a:solidFill>
              </a:rPr>
              <a:t>experiencia corpórea </a:t>
            </a:r>
            <a:r>
              <a:rPr lang="es-ES"/>
              <a:t>sintetiza los conceptos.</a:t>
            </a:r>
          </a:p>
          <a:p>
            <a:pPr algn="ctr"/>
            <a:endParaRPr lang="es-ES"/>
          </a:p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Título"/>
          <p:cNvSpPr>
            <a:spLocks noGrp="1"/>
          </p:cNvSpPr>
          <p:nvPr>
            <p:ph type="title"/>
          </p:nvPr>
        </p:nvSpPr>
        <p:spPr bwMode="auto">
          <a:xfrm>
            <a:off x="6143625" y="428625"/>
            <a:ext cx="2357438" cy="4429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/>
            <a:br>
              <a:rPr lang="es-ES_tradnl" sz="32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br>
              <a:rPr lang="es-ES_tradnl" sz="32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br>
              <a:rPr lang="es-ES_tradnl" sz="32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endParaRPr lang="es-ES_tradnl" sz="3200" b="1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7412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413" y="3857625"/>
            <a:ext cx="4430712" cy="2643188"/>
          </a:xfrm>
        </p:spPr>
        <p:txBody>
          <a:bodyPr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3200" b="1" dirty="0">
                <a:solidFill>
                  <a:srgbClr val="0070C0"/>
                </a:solidFill>
              </a:rPr>
              <a:t>V CONGRESO INTERNACIONAL SOBRE DIRECCIÓN DE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3200" b="1" dirty="0">
                <a:solidFill>
                  <a:srgbClr val="0070C0"/>
                </a:solidFill>
              </a:rPr>
              <a:t>CENTROS EDUCATIVOS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3200" b="1" i="1" dirty="0">
              <a:solidFill>
                <a:srgbClr val="0070C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3200" b="1" i="1" dirty="0">
                <a:solidFill>
                  <a:srgbClr val="0070C0"/>
                </a:solidFill>
              </a:rPr>
              <a:t>Innovación y Cambio en las Organizaciones Educativas</a:t>
            </a:r>
            <a:endParaRPr lang="es-ES" sz="3200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5540" name="Picture 2" descr="C:\Documents and Settings\HP_Propietario\Mis documentos\Mis imágenes\ORQUIDEA\DSCN36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28625"/>
            <a:ext cx="21923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2" descr="C:\Documents and Settings\HP_Propietario\Mis documentos\Mis imágenes\MUSEO DE BELLAS ARTES DE SEVILLA\DSCN03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3459" b="3459"/>
          <a:stretch>
            <a:fillRect/>
          </a:stretch>
        </p:blipFill>
        <p:spPr>
          <a:xfrm>
            <a:off x="1571625" y="785813"/>
            <a:ext cx="3786188" cy="2643187"/>
          </a:xfrm>
          <a:prstGeom prst="rect">
            <a:avLst/>
          </a:prstGeom>
          <a:noFill/>
        </p:spPr>
      </p:pic>
      <p:pic>
        <p:nvPicPr>
          <p:cNvPr id="65542" name="Picture 3" descr="C:\Documents and Settings\HP_Propietario\Mis documentos\Mis imágenes\fotos del teide\DSCN21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786063"/>
            <a:ext cx="23574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4" descr="C:\Documents and Settings\HP_Propietario\Mis documentos\Mis imágenes\fotos del teide\DSCN22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357188"/>
            <a:ext cx="2357437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357818" y="5429264"/>
            <a:ext cx="31854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¡Gracias!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642918"/>
            <a:ext cx="786369" cy="5507662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>
              <a:defRPr/>
            </a:pPr>
            <a:r>
              <a:rPr lang="es-ES" sz="3600" dirty="0">
                <a:solidFill>
                  <a:srgbClr val="FF0000"/>
                </a:solidFill>
              </a:rPr>
              <a:t>Metáforas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857375" y="928688"/>
            <a:ext cx="2779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Patton</a:t>
            </a:r>
            <a:r>
              <a:rPr lang="es-ES" sz="3200"/>
              <a:t> (2002) 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857375" y="3714750"/>
            <a:ext cx="3257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3" action="ppaction://hlinkfile"/>
              </a:rPr>
              <a:t>Fleischer </a:t>
            </a:r>
            <a:r>
              <a:rPr lang="es-ES" sz="3200"/>
              <a:t>(1983) </a:t>
            </a:r>
          </a:p>
        </p:txBody>
      </p:sp>
      <p:sp>
        <p:nvSpPr>
          <p:cNvPr id="14341" name="5 Rectángulo"/>
          <p:cNvSpPr>
            <a:spLocks noChangeArrowheads="1"/>
          </p:cNvSpPr>
          <p:nvPr/>
        </p:nvSpPr>
        <p:spPr bwMode="auto">
          <a:xfrm>
            <a:off x="1571625" y="2071688"/>
            <a:ext cx="7000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i="1"/>
              <a:t>Hallo que uso muy a menudo metáforas en evaluación para ayudar a las personas a establecer conexiones entre lo que conocen (como pescar) y cosas menos familiares (como evaluación).</a:t>
            </a:r>
            <a:r>
              <a:rPr lang="es-ES" sz="2000"/>
              <a:t> </a:t>
            </a:r>
          </a:p>
        </p:txBody>
      </p:sp>
      <p:sp>
        <p:nvSpPr>
          <p:cNvPr id="14342" name="6 Rectángulo"/>
          <p:cNvSpPr>
            <a:spLocks noChangeArrowheads="1"/>
          </p:cNvSpPr>
          <p:nvPr/>
        </p:nvSpPr>
        <p:spPr bwMode="auto">
          <a:xfrm>
            <a:off x="1500188" y="457200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solidFill>
                  <a:srgbClr val="FF0000"/>
                </a:solidFill>
              </a:rPr>
              <a:t>Asesor de programas:</a:t>
            </a:r>
          </a:p>
          <a:p>
            <a:pPr>
              <a:buFont typeface="Arial" charset="0"/>
              <a:buChar char="•"/>
            </a:pPr>
            <a:r>
              <a:rPr lang="es-ES" sz="2400"/>
              <a:t> desarrollo de programas, </a:t>
            </a:r>
          </a:p>
          <a:p>
            <a:pPr>
              <a:buFont typeface="Arial" charset="0"/>
              <a:buChar char="•"/>
            </a:pPr>
            <a:r>
              <a:rPr lang="es-ES" sz="2400"/>
              <a:t> cambio planificado, y </a:t>
            </a:r>
          </a:p>
          <a:p>
            <a:pPr>
              <a:buFont typeface="Arial" charset="0"/>
              <a:buChar char="•"/>
            </a:pPr>
            <a:r>
              <a:rPr lang="es-ES" sz="2400"/>
              <a:t> tecnología educativa.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785938" y="857250"/>
            <a:ext cx="369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hlinkClick r:id="rId2" action="ppaction://hlinkfile"/>
              </a:rPr>
              <a:t>Torres </a:t>
            </a:r>
            <a:r>
              <a:rPr lang="es-ES" sz="3200"/>
              <a:t>(1991) 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785938" y="4143375"/>
            <a:ext cx="4638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hlinkClick r:id="rId3" action="ppaction://hlinkfile"/>
              </a:rPr>
              <a:t>Hendricks </a:t>
            </a:r>
            <a:r>
              <a:rPr lang="es-ES" sz="3200"/>
              <a:t>(1993)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00034" y="1142984"/>
            <a:ext cx="738664" cy="2357454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>
              <a:defRPr/>
            </a:pPr>
            <a:r>
              <a:rPr lang="es-ES" sz="36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2">
                      <a:alpha val="59000"/>
                    </a:schemeClr>
                  </a:outerShdw>
                </a:effectLst>
              </a:rPr>
              <a:t>Metáforas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4643438" y="857250"/>
            <a:ext cx="327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FF0000"/>
                </a:solidFill>
              </a:rPr>
              <a:t>Evaluación interna</a:t>
            </a:r>
            <a:r>
              <a:rPr lang="es-ES"/>
              <a:t>: </a:t>
            </a:r>
          </a:p>
        </p:txBody>
      </p:sp>
      <p:sp>
        <p:nvSpPr>
          <p:cNvPr id="15366" name="5 Rectángulo"/>
          <p:cNvSpPr>
            <a:spLocks noChangeArrowheads="1"/>
          </p:cNvSpPr>
          <p:nvPr/>
        </p:nvSpPr>
        <p:spPr bwMode="auto">
          <a:xfrm>
            <a:off x="1428750" y="1428750"/>
            <a:ext cx="73580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/>
              <a:t> comprender las influencias contextuales, </a:t>
            </a:r>
          </a:p>
          <a:p>
            <a:pPr>
              <a:buFont typeface="Arial" charset="0"/>
              <a:buChar char="•"/>
            </a:pPr>
            <a:r>
              <a:rPr lang="es-ES"/>
              <a:t> identificar y comprender las perspectivas de los beneficiarios, maximizar la credibilidad y la confianza, </a:t>
            </a:r>
          </a:p>
          <a:p>
            <a:pPr>
              <a:buFont typeface="Arial" charset="0"/>
              <a:buChar char="•"/>
            </a:pPr>
            <a:r>
              <a:rPr lang="es-ES"/>
              <a:t> alinear la metodología a las orientaciones epistemológicas de la audiencia de la evaluación, </a:t>
            </a:r>
          </a:p>
          <a:p>
            <a:pPr>
              <a:buFont typeface="Arial" charset="0"/>
              <a:buChar char="•"/>
            </a:pPr>
            <a:r>
              <a:rPr lang="es-ES"/>
              <a:t> poner sobre la mesa y representar los asuntos que preocupan a la autoridad, </a:t>
            </a:r>
          </a:p>
          <a:p>
            <a:pPr>
              <a:buFont typeface="Arial" charset="0"/>
              <a:buChar char="•"/>
            </a:pPr>
            <a:r>
              <a:rPr lang="es-ES"/>
              <a:t> prepararse para hacer una gestión siguiendo múltiples perspectivas, </a:t>
            </a:r>
          </a:p>
          <a:p>
            <a:pPr>
              <a:buFont typeface="Arial" charset="0"/>
              <a:buChar char="•"/>
            </a:pPr>
            <a:r>
              <a:rPr lang="es-ES"/>
              <a:t> ser tolerante ante la ambigüedad y el desarrollo del cambio. </a:t>
            </a:r>
          </a:p>
        </p:txBody>
      </p:sp>
      <p:sp>
        <p:nvSpPr>
          <p:cNvPr id="15367" name="6 Rectángulo"/>
          <p:cNvSpPr>
            <a:spLocks noChangeArrowheads="1"/>
          </p:cNvSpPr>
          <p:nvPr/>
        </p:nvSpPr>
        <p:spPr bwMode="auto">
          <a:xfrm>
            <a:off x="1500188" y="4929188"/>
            <a:ext cx="571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jueces y preparador en patinaje artístico 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5500688" y="4071938"/>
            <a:ext cx="1565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FF0000"/>
                </a:solidFill>
              </a:rPr>
              <a:t>Deporte: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3" y="2285992"/>
            <a:ext cx="738664" cy="2144177"/>
          </a:xfrm>
          <a:prstGeom prst="rect">
            <a:avLst/>
          </a:prstGeom>
        </p:spPr>
        <p:txBody>
          <a:bodyPr vert="vert"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s-ES" sz="3600" dirty="0">
                <a:solidFill>
                  <a:srgbClr val="FF0000"/>
                </a:solidFill>
              </a:rPr>
              <a:t>Metáforas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2000250" y="857250"/>
            <a:ext cx="307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MacNeil </a:t>
            </a:r>
            <a:r>
              <a:rPr lang="es-ES" sz="3200"/>
              <a:t>(2002) 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000250" y="2071688"/>
            <a:ext cx="3074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3" action="ppaction://hlinkfile"/>
              </a:rPr>
              <a:t>Morabito</a:t>
            </a:r>
            <a:r>
              <a:rPr lang="es-ES" sz="3200"/>
              <a:t> (2002)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785813" y="4786313"/>
            <a:ext cx="5500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hlinkClick r:id="rId4" action="ppaction://hlinkfile"/>
              </a:rPr>
              <a:t>Gunvaldsen y Karlsen </a:t>
            </a:r>
            <a:r>
              <a:rPr lang="es-ES" sz="3200"/>
              <a:t>(1999) 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929188" y="928688"/>
            <a:ext cx="3506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FF0000"/>
                </a:solidFill>
              </a:rPr>
              <a:t>Sobrecargo de avión</a:t>
            </a:r>
          </a:p>
        </p:txBody>
      </p:sp>
      <p:sp>
        <p:nvSpPr>
          <p:cNvPr id="16391" name="6 Rectángulo"/>
          <p:cNvSpPr>
            <a:spLocks noChangeArrowheads="1"/>
          </p:cNvSpPr>
          <p:nvPr/>
        </p:nvSpPr>
        <p:spPr bwMode="auto">
          <a:xfrm>
            <a:off x="1714500" y="2786063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2800"/>
              <a:t> educador, </a:t>
            </a:r>
          </a:p>
          <a:p>
            <a:pPr>
              <a:buFont typeface="Arial" charset="0"/>
              <a:buChar char="•"/>
            </a:pPr>
            <a:r>
              <a:rPr lang="es-ES" sz="2800"/>
              <a:t> consultor, </a:t>
            </a:r>
          </a:p>
          <a:p>
            <a:pPr>
              <a:buFont typeface="Arial" charset="0"/>
              <a:buChar char="•"/>
            </a:pPr>
            <a:r>
              <a:rPr lang="es-ES" sz="2800"/>
              <a:t> facilitador, </a:t>
            </a:r>
          </a:p>
          <a:p>
            <a:pPr>
              <a:buFont typeface="Arial" charset="0"/>
              <a:buChar char="•"/>
            </a:pPr>
            <a:r>
              <a:rPr lang="es-ES" sz="2800"/>
              <a:t> orientador. 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5072063" y="2071688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FF0000"/>
                </a:solidFill>
              </a:rPr>
              <a:t>Evaluador: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6357938" y="4857750"/>
            <a:ext cx="1323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FF0000"/>
                </a:solidFill>
              </a:rPr>
              <a:t>Auditor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4350" y="571480"/>
            <a:ext cx="615553" cy="5029582"/>
          </a:xfrm>
          <a:prstGeom prst="rect">
            <a:avLst/>
          </a:prstGeom>
        </p:spPr>
        <p:txBody>
          <a:bodyPr vert="vert270"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defRPr/>
            </a:pPr>
            <a:r>
              <a:rPr lang="es-ES" sz="2800" b="1" dirty="0">
                <a:solidFill>
                  <a:srgbClr val="FF0000"/>
                </a:solidFill>
              </a:rPr>
              <a:t>Aproximaciones </a:t>
            </a:r>
            <a:r>
              <a:rPr lang="es-ES" sz="2800" b="1" dirty="0">
                <a:ln>
                  <a:solidFill>
                    <a:schemeClr val="tx1"/>
                  </a:solidFill>
                  <a:prstDash val="sysDot"/>
                </a:ln>
                <a:solidFill>
                  <a:srgbClr val="FF0000"/>
                </a:solidFill>
              </a:rPr>
              <a:t>evaluativas</a:t>
            </a:r>
            <a:r>
              <a:rPr lang="es-E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643063" y="714375"/>
            <a:ext cx="3887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2" action="ppaction://hlinkfile"/>
              </a:rPr>
              <a:t>Stufflebeam </a:t>
            </a:r>
            <a:r>
              <a:rPr lang="es-ES" sz="3200"/>
              <a:t>(2001a)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857375" y="3571875"/>
            <a:ext cx="3074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hlinkClick r:id="rId3" action="ppaction://hlinkfile"/>
              </a:rPr>
              <a:t>Mertens</a:t>
            </a:r>
            <a:r>
              <a:rPr lang="es-ES" sz="3200"/>
              <a:t> (1999) 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572125" y="857250"/>
            <a:ext cx="321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rgbClr val="FF0000"/>
                </a:solidFill>
              </a:rPr>
              <a:t>Veintidós modelos: </a:t>
            </a:r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 rot="10800000" flipV="1">
            <a:off x="2571750" y="1571625"/>
            <a:ext cx="6143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es-ES">
                <a:cs typeface="Times New Roman" pitchFamily="18" charset="0"/>
              </a:rPr>
              <a:t>Un evaluador como:</a:t>
            </a:r>
          </a:p>
          <a:p>
            <a:pPr indent="449263">
              <a:buFont typeface="Arial" charset="0"/>
              <a:buChar char="•"/>
            </a:pPr>
            <a:r>
              <a:rPr lang="es-ES">
                <a:cs typeface="Times New Roman" pitchFamily="18" charset="0"/>
              </a:rPr>
              <a:t>una persona de una convención, </a:t>
            </a:r>
          </a:p>
          <a:p>
            <a:pPr indent="449263">
              <a:buFont typeface="Arial" charset="0"/>
              <a:buChar char="•"/>
            </a:pPr>
            <a:r>
              <a:rPr lang="es-ES">
                <a:cs typeface="Times New Roman" pitchFamily="18" charset="0"/>
              </a:rPr>
              <a:t>un comisionado, </a:t>
            </a:r>
          </a:p>
          <a:p>
            <a:pPr indent="449263">
              <a:buFont typeface="Arial" charset="0"/>
              <a:buChar char="•"/>
            </a:pPr>
            <a:r>
              <a:rPr lang="es-ES">
                <a:cs typeface="Times New Roman" pitchFamily="18" charset="0"/>
              </a:rPr>
              <a:t>un programador, </a:t>
            </a:r>
          </a:p>
          <a:p>
            <a:pPr indent="449263">
              <a:buFont typeface="Arial" charset="0"/>
              <a:buChar char="•"/>
            </a:pPr>
            <a:r>
              <a:rPr lang="es-ES">
                <a:cs typeface="Times New Roman" pitchFamily="18" charset="0"/>
              </a:rPr>
              <a:t>un responsable de pagos, </a:t>
            </a:r>
          </a:p>
          <a:p>
            <a:pPr indent="449263">
              <a:buFont typeface="Arial" charset="0"/>
              <a:buChar char="•"/>
            </a:pPr>
            <a:r>
              <a:rPr lang="es-ES">
                <a:cs typeface="Times New Roman" pitchFamily="18" charset="0"/>
              </a:rPr>
              <a:t>un psicómetra, etcétera. </a:t>
            </a:r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785938" y="4357688"/>
            <a:ext cx="7215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rgbClr val="FF0000"/>
                </a:solidFill>
              </a:rPr>
              <a:t>Teoría transformadora de la evaluación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2077</Words>
  <Application>Microsoft Macintosh PowerPoint</Application>
  <PresentationFormat>Presentación en pantalla (4:3)</PresentationFormat>
  <Paragraphs>333</Paragraphs>
  <Slides>50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59" baseType="lpstr">
      <vt:lpstr>Arial</vt:lpstr>
      <vt:lpstr>Calibri</vt:lpstr>
      <vt:lpstr>Garamond</vt:lpstr>
      <vt:lpstr>Times New Roman</vt:lpstr>
      <vt:lpstr>Verdana</vt:lpstr>
      <vt:lpstr>Wingdings 2</vt:lpstr>
      <vt:lpstr>Aspecto</vt:lpstr>
      <vt:lpstr>Document</vt:lpstr>
      <vt:lpstr>Excel.Chart.8</vt:lpstr>
      <vt:lpstr>COMPETENCIA PARA LA FORMACIÓN DE EVALUADORES </vt:lpstr>
      <vt:lpstr>Presentación de PowerPoint</vt:lpstr>
      <vt:lpstr>Agencia Nacional de Evaluación de la Calidad y Acreditación (ANECA) </vt:lpstr>
      <vt:lpstr>Presentación de PowerPoint</vt:lpstr>
      <vt:lpstr>Metáfora, pensamiento y lenguaje. Sevilla: Kronos.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PORTAFOLIOS  DIGITAL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PARTE  DOS </vt:lpstr>
      <vt:lpstr>SEIS  Investigación evaluativa fundamentante  </vt:lpstr>
      <vt:lpstr>SIETE:  </vt:lpstr>
      <vt:lpstr>La validez en la evaluación</vt:lpstr>
      <vt:lpstr>Presentación de PowerPoint</vt:lpstr>
      <vt:lpstr>Uno: Beneficiarios</vt:lpstr>
      <vt:lpstr>Dos: Necesidades evaluativas de los profesores </vt:lpstr>
      <vt:lpstr>Dos: Necesidades evaluativas de los profesores </vt:lpstr>
      <vt:lpstr>Tres: Conceptualización (Kolb, 1984; Villar, 1995)</vt:lpstr>
      <vt:lpstr>Cuatro: Aspectos Sustantivos </vt:lpstr>
      <vt:lpstr>Cinco: Aspectos de Contenidos </vt:lpstr>
      <vt:lpstr>Seis: Aspectos Estructurales</vt:lpstr>
      <vt:lpstr>Siete: Implantación</vt:lpstr>
      <vt:lpstr>Tipo de actividad</vt:lpstr>
      <vt:lpstr>Ocho: Aspectos de consecuencias</vt:lpstr>
      <vt:lpstr>  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COMPETENCIA PARA LA FORMACIÓN DE EVALUADORES </dc:title>
  <dc:creator> LUIS MIGUEL</dc:creator>
  <cp:lastModifiedBy>luis miguel villar angulo</cp:lastModifiedBy>
  <cp:revision>283</cp:revision>
  <dcterms:created xsi:type="dcterms:W3CDTF">2008-06-12T16:17:14Z</dcterms:created>
  <dcterms:modified xsi:type="dcterms:W3CDTF">2019-11-12T18:19:57Z</dcterms:modified>
</cp:coreProperties>
</file>