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132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9111921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93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o del título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02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1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el título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Texto del título</a:t>
            </a:r>
          </a:p>
        </p:txBody>
      </p:sp>
      <p:sp>
        <p:nvSpPr>
          <p:cNvPr id="30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9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8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del título</a:t>
            </a:r>
          </a:p>
        </p:txBody>
      </p:sp>
      <p:sp>
        <p:nvSpPr>
          <p:cNvPr id="73" name="Nivel de texto 1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el título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del título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Marcador de posición de imagen 4" descr="Marcador de posición de imagen 4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600" b="599"/>
          <a:stretch>
            <a:fillRect/>
          </a:stretch>
        </p:blipFill>
        <p:spPr>
          <a:xfrm>
            <a:off x="2391831" y="612774"/>
            <a:ext cx="4466168" cy="3349627"/>
          </a:xfrm>
          <a:prstGeom prst="rect">
            <a:avLst/>
          </a:prstGeom>
        </p:spPr>
      </p:pic>
      <p:sp>
        <p:nvSpPr>
          <p:cNvPr id="113" name="Marcador de texto 3"/>
          <p:cNvSpPr txBox="1">
            <a:spLocks noGrp="1"/>
          </p:cNvSpPr>
          <p:nvPr>
            <p:ph type="body" sz="quarter" idx="1"/>
          </p:nvPr>
        </p:nvSpPr>
        <p:spPr>
          <a:xfrm>
            <a:off x="1981200" y="-1"/>
            <a:ext cx="5486400" cy="804864"/>
          </a:xfrm>
          <a:prstGeom prst="rect">
            <a:avLst/>
          </a:prstGeom>
        </p:spPr>
        <p:txBody>
          <a:bodyPr/>
          <a:lstStyle>
            <a:lvl1pPr algn="ctr">
              <a:spcBef>
                <a:spcPts val="600"/>
              </a:spcBef>
              <a:defRPr sz="2800" b="1">
                <a:ln w="17780">
                  <a:solidFill>
                    <a:srgbClr val="FCFCFD"/>
                  </a:solidFill>
                </a:ln>
                <a:solidFill>
                  <a:srgbClr val="5F88C4"/>
                </a:solidFill>
                <a:effectLst>
                  <a:outerShdw blurRad="50800" dist="50800" dir="5400000" rotWithShape="0">
                    <a:srgbClr val="000000">
                      <a:alpha val="33000"/>
                    </a:srgbClr>
                  </a:outerShdw>
                </a:effectLst>
              </a:defRPr>
            </a:lvl1pPr>
          </a:lstStyle>
          <a:p>
            <a:r>
              <a:t>Luis Miguel Villar Angulo</a:t>
            </a:r>
          </a:p>
        </p:txBody>
      </p:sp>
      <p:sp>
        <p:nvSpPr>
          <p:cNvPr id="114" name="Rectángulo 5"/>
          <p:cNvSpPr txBox="1"/>
          <p:nvPr/>
        </p:nvSpPr>
        <p:spPr>
          <a:xfrm>
            <a:off x="609600" y="4343400"/>
            <a:ext cx="7772400" cy="1424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2800" b="1" spc="50">
                <a:solidFill>
                  <a:srgbClr val="C02924"/>
                </a:solidFill>
                <a:effectLst>
                  <a:outerShdw blurRad="76200" dist="50800" dir="5400000" rotWithShape="0">
                    <a:srgbClr val="000000">
                      <a:alpha val="64999"/>
                    </a:srgbClr>
                  </a:outerShdw>
                </a:effectLst>
              </a:defRPr>
            </a:pPr>
            <a:r>
              <a:t>De la Supervisión a la Mentoría en las Prácticas Profesionales: Iniciativas Solidarias en Contextos Universitarios de Carácter Educativo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ítulo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 b="1">
                <a:solidFill>
                  <a:srgbClr val="FF0000"/>
                </a:solidFill>
              </a:defRPr>
            </a:pPr>
            <a:r>
              <a:t>4. Ethos, estructura colaborativa y factores de mentoría con EPUs de Prácticum </a:t>
            </a:r>
          </a:p>
        </p:txBody>
      </p:sp>
      <p:pic>
        <p:nvPicPr>
          <p:cNvPr id="231" name="Marcador de contenido 3" descr="Marcador de contenido 3"/>
          <p:cNvPicPr>
            <a:picLocks noChangeAspect="1"/>
          </p:cNvPicPr>
          <p:nvPr/>
        </p:nvPicPr>
        <p:blipFill>
          <a:blip r:embed="rId2">
            <a:extLst/>
          </a:blip>
          <a:srcRect t="13336" b="13335"/>
          <a:stretch>
            <a:fillRect/>
          </a:stretch>
        </p:blipFill>
        <p:spPr>
          <a:xfrm>
            <a:off x="304800" y="1219200"/>
            <a:ext cx="8229600" cy="45259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4" name="Agrupar 32"/>
          <p:cNvGrpSpPr/>
          <p:nvPr/>
        </p:nvGrpSpPr>
        <p:grpSpPr>
          <a:xfrm>
            <a:off x="3048000" y="2971799"/>
            <a:ext cx="3385088" cy="2453646"/>
            <a:chOff x="0" y="0"/>
            <a:chExt cx="3385087" cy="2453644"/>
          </a:xfrm>
        </p:grpSpPr>
        <p:sp>
          <p:nvSpPr>
            <p:cNvPr id="232" name="Elipse 58"/>
            <p:cNvSpPr/>
            <p:nvPr/>
          </p:nvSpPr>
          <p:spPr>
            <a:xfrm>
              <a:off x="0" y="-1"/>
              <a:ext cx="3385088" cy="2453646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80000">
                  <a:schemeClr val="accent1"/>
                </a:gs>
                <a:gs pos="100000">
                  <a:schemeClr val="accent1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33" name="Elipse 4"/>
            <p:cNvSpPr txBox="1"/>
            <p:nvPr/>
          </p:nvSpPr>
          <p:spPr>
            <a:xfrm>
              <a:off x="495734" y="1102362"/>
              <a:ext cx="2393619" cy="248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1909" tIns="41909" rIns="41909" bIns="41909" numCol="1" anchor="ctr">
              <a:spAutoFit/>
            </a:bodyPr>
            <a:lstStyle>
              <a:lvl1pPr algn="ctr" defTabSz="488950">
                <a:lnSpc>
                  <a:spcPct val="90000"/>
                </a:lnSpc>
                <a:spcBef>
                  <a:spcPts val="400"/>
                </a:spcBef>
                <a:defRPr sz="1100" b="1">
                  <a:solidFill>
                    <a:srgbClr val="FFFFFF"/>
                  </a:solidFill>
                </a:defRPr>
              </a:lvl1pPr>
            </a:lstStyle>
            <a:p>
              <a:r>
                <a:t>FACTORES DE MENTORÍA</a:t>
              </a:r>
            </a:p>
          </p:txBody>
        </p:sp>
      </p:grpSp>
      <p:sp>
        <p:nvSpPr>
          <p:cNvPr id="235" name="Elipse 33"/>
          <p:cNvSpPr/>
          <p:nvPr/>
        </p:nvSpPr>
        <p:spPr>
          <a:xfrm>
            <a:off x="4468128" y="1902367"/>
            <a:ext cx="234565" cy="234819"/>
          </a:xfrm>
          <a:prstGeom prst="ellipse">
            <a:avLst/>
          </a:prstGeom>
          <a:gradFill>
            <a:gsLst>
              <a:gs pos="0">
                <a:schemeClr val="accent1"/>
              </a:gs>
              <a:gs pos="80000">
                <a:schemeClr val="accent1"/>
              </a:gs>
              <a:gs pos="100000">
                <a:schemeClr val="accent1"/>
              </a:gs>
            </a:gsLst>
            <a:lin ang="162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36" name="Elipse 34"/>
          <p:cNvSpPr/>
          <p:nvPr/>
        </p:nvSpPr>
        <p:spPr>
          <a:xfrm>
            <a:off x="3912875" y="3951830"/>
            <a:ext cx="170083" cy="169977"/>
          </a:xfrm>
          <a:prstGeom prst="ellipse">
            <a:avLst/>
          </a:prstGeom>
          <a:gradFill>
            <a:gsLst>
              <a:gs pos="0">
                <a:schemeClr val="accent1"/>
              </a:gs>
              <a:gs pos="80000">
                <a:schemeClr val="accent1"/>
              </a:gs>
              <a:gs pos="100000">
                <a:schemeClr val="accent1"/>
              </a:gs>
            </a:gsLst>
            <a:lin ang="162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37" name="Elipse 35"/>
          <p:cNvSpPr/>
          <p:nvPr/>
        </p:nvSpPr>
        <p:spPr>
          <a:xfrm>
            <a:off x="5509821" y="2854859"/>
            <a:ext cx="170083" cy="169977"/>
          </a:xfrm>
          <a:prstGeom prst="ellipse">
            <a:avLst/>
          </a:prstGeom>
          <a:gradFill>
            <a:gsLst>
              <a:gs pos="0">
                <a:schemeClr val="accent1"/>
              </a:gs>
              <a:gs pos="80000">
                <a:schemeClr val="accent1"/>
              </a:gs>
              <a:gs pos="100000">
                <a:schemeClr val="accent1"/>
              </a:gs>
            </a:gsLst>
            <a:lin ang="162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38" name="Elipse 36"/>
          <p:cNvSpPr/>
          <p:nvPr/>
        </p:nvSpPr>
        <p:spPr>
          <a:xfrm>
            <a:off x="4724400" y="4953000"/>
            <a:ext cx="234565" cy="234819"/>
          </a:xfrm>
          <a:prstGeom prst="ellipse">
            <a:avLst/>
          </a:prstGeom>
          <a:gradFill>
            <a:gsLst>
              <a:gs pos="0">
                <a:schemeClr val="accent1"/>
              </a:gs>
              <a:gs pos="80000">
                <a:schemeClr val="accent1"/>
              </a:gs>
              <a:gs pos="100000">
                <a:schemeClr val="accent1"/>
              </a:gs>
            </a:gsLst>
            <a:lin ang="162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39" name="Elipse 37"/>
          <p:cNvSpPr/>
          <p:nvPr/>
        </p:nvSpPr>
        <p:spPr>
          <a:xfrm>
            <a:off x="3960481" y="2235707"/>
            <a:ext cx="170083" cy="169977"/>
          </a:xfrm>
          <a:prstGeom prst="ellipse">
            <a:avLst/>
          </a:prstGeom>
          <a:gradFill>
            <a:gsLst>
              <a:gs pos="0">
                <a:schemeClr val="accent1"/>
              </a:gs>
              <a:gs pos="80000">
                <a:schemeClr val="accent1"/>
              </a:gs>
              <a:gs pos="100000">
                <a:schemeClr val="accent1"/>
              </a:gs>
            </a:gsLst>
            <a:lin ang="162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40" name="Elipse 38"/>
          <p:cNvSpPr/>
          <p:nvPr/>
        </p:nvSpPr>
        <p:spPr>
          <a:xfrm>
            <a:off x="3210286" y="3869285"/>
            <a:ext cx="170083" cy="169977"/>
          </a:xfrm>
          <a:prstGeom prst="ellipse">
            <a:avLst/>
          </a:prstGeom>
          <a:gradFill>
            <a:gsLst>
              <a:gs pos="0">
                <a:schemeClr val="accent1"/>
              </a:gs>
              <a:gs pos="80000">
                <a:schemeClr val="accent1"/>
              </a:gs>
              <a:gs pos="100000">
                <a:schemeClr val="accent1"/>
              </a:gs>
            </a:gsLst>
            <a:lin ang="162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grpSp>
        <p:nvGrpSpPr>
          <p:cNvPr id="243" name="Agrupar 39"/>
          <p:cNvGrpSpPr/>
          <p:nvPr/>
        </p:nvGrpSpPr>
        <p:grpSpPr>
          <a:xfrm>
            <a:off x="1447799" y="3048000"/>
            <a:ext cx="2036298" cy="857746"/>
            <a:chOff x="0" y="0"/>
            <a:chExt cx="2036296" cy="857745"/>
          </a:xfrm>
        </p:grpSpPr>
        <p:sp>
          <p:nvSpPr>
            <p:cNvPr id="241" name="Elipse 56"/>
            <p:cNvSpPr/>
            <p:nvPr/>
          </p:nvSpPr>
          <p:spPr>
            <a:xfrm>
              <a:off x="-1" y="0"/>
              <a:ext cx="2036298" cy="857746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80000">
                  <a:schemeClr val="accent1"/>
                </a:gs>
                <a:gs pos="100000">
                  <a:schemeClr val="accent1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2" name="Elipse 12"/>
            <p:cNvSpPr txBox="1"/>
            <p:nvPr/>
          </p:nvSpPr>
          <p:spPr>
            <a:xfrm>
              <a:off x="298208" y="308222"/>
              <a:ext cx="1439879" cy="241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 algn="ctr" defTabSz="444500">
                <a:lnSpc>
                  <a:spcPct val="90000"/>
                </a:lnSpc>
                <a:spcBef>
                  <a:spcPts val="400"/>
                </a:spcBef>
                <a:defRPr sz="1000" b="1">
                  <a:solidFill>
                    <a:srgbClr val="FFFFFF"/>
                  </a:solidFill>
                </a:defRPr>
              </a:lvl1pPr>
            </a:lstStyle>
            <a:p>
              <a:r>
                <a:t>Focalizada en contenido</a:t>
              </a:r>
            </a:p>
          </p:txBody>
        </p:sp>
      </p:grpSp>
      <p:sp>
        <p:nvSpPr>
          <p:cNvPr id="244" name="Elipse 40"/>
          <p:cNvSpPr/>
          <p:nvPr/>
        </p:nvSpPr>
        <p:spPr>
          <a:xfrm>
            <a:off x="4230966" y="2243261"/>
            <a:ext cx="234565" cy="234819"/>
          </a:xfrm>
          <a:prstGeom prst="ellipse">
            <a:avLst/>
          </a:prstGeom>
          <a:gradFill>
            <a:gsLst>
              <a:gs pos="0">
                <a:schemeClr val="accent1"/>
              </a:gs>
              <a:gs pos="80000">
                <a:schemeClr val="accent1"/>
              </a:gs>
              <a:gs pos="100000">
                <a:schemeClr val="accent1"/>
              </a:gs>
            </a:gsLst>
            <a:lin ang="162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45" name="Elipse 41"/>
          <p:cNvSpPr/>
          <p:nvPr/>
        </p:nvSpPr>
        <p:spPr>
          <a:xfrm>
            <a:off x="3657600" y="2895600"/>
            <a:ext cx="424123" cy="424310"/>
          </a:xfrm>
          <a:prstGeom prst="ellipse">
            <a:avLst/>
          </a:prstGeom>
          <a:gradFill>
            <a:gsLst>
              <a:gs pos="0">
                <a:schemeClr val="accent1"/>
              </a:gs>
              <a:gs pos="80000">
                <a:schemeClr val="accent1"/>
              </a:gs>
              <a:gs pos="100000">
                <a:schemeClr val="accent1"/>
              </a:gs>
            </a:gsLst>
            <a:lin ang="162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grpSp>
        <p:nvGrpSpPr>
          <p:cNvPr id="248" name="Agrupar 42"/>
          <p:cNvGrpSpPr/>
          <p:nvPr/>
        </p:nvGrpSpPr>
        <p:grpSpPr>
          <a:xfrm>
            <a:off x="4419599" y="3048000"/>
            <a:ext cx="2369436" cy="857746"/>
            <a:chOff x="0" y="0"/>
            <a:chExt cx="2369434" cy="857745"/>
          </a:xfrm>
        </p:grpSpPr>
        <p:sp>
          <p:nvSpPr>
            <p:cNvPr id="246" name="Elipse 54"/>
            <p:cNvSpPr/>
            <p:nvPr/>
          </p:nvSpPr>
          <p:spPr>
            <a:xfrm>
              <a:off x="-1" y="0"/>
              <a:ext cx="2369436" cy="857746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80000">
                  <a:schemeClr val="accent1"/>
                </a:gs>
                <a:gs pos="100000">
                  <a:schemeClr val="accent1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7" name="Elipse 16"/>
            <p:cNvSpPr txBox="1"/>
            <p:nvPr/>
          </p:nvSpPr>
          <p:spPr>
            <a:xfrm>
              <a:off x="533400" y="374650"/>
              <a:ext cx="1371601" cy="241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 algn="ctr" defTabSz="444500">
                <a:lnSpc>
                  <a:spcPct val="90000"/>
                </a:lnSpc>
                <a:spcBef>
                  <a:spcPts val="400"/>
                </a:spcBef>
                <a:defRPr sz="1000" b="1">
                  <a:solidFill>
                    <a:srgbClr val="FFFFFF"/>
                  </a:solidFill>
                </a:defRPr>
              </a:lvl1pPr>
            </a:lstStyle>
            <a:p>
              <a:r>
                <a:t>Tamaño de las muestras </a:t>
              </a:r>
            </a:p>
          </p:txBody>
        </p:sp>
      </p:grpSp>
      <p:sp>
        <p:nvSpPr>
          <p:cNvPr id="249" name="Elipse 43"/>
          <p:cNvSpPr/>
          <p:nvPr/>
        </p:nvSpPr>
        <p:spPr>
          <a:xfrm>
            <a:off x="5207744" y="2568103"/>
            <a:ext cx="234565" cy="234819"/>
          </a:xfrm>
          <a:prstGeom prst="ellipse">
            <a:avLst/>
          </a:prstGeom>
          <a:gradFill>
            <a:gsLst>
              <a:gs pos="0">
                <a:schemeClr val="accent1"/>
              </a:gs>
              <a:gs pos="80000">
                <a:schemeClr val="accent1"/>
              </a:gs>
              <a:gs pos="100000">
                <a:schemeClr val="accent1"/>
              </a:gs>
            </a:gsLst>
            <a:lin ang="162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50" name="Elipse 44"/>
          <p:cNvSpPr/>
          <p:nvPr/>
        </p:nvSpPr>
        <p:spPr>
          <a:xfrm>
            <a:off x="2524095" y="3993065"/>
            <a:ext cx="170083" cy="169977"/>
          </a:xfrm>
          <a:prstGeom prst="ellipse">
            <a:avLst/>
          </a:prstGeom>
          <a:gradFill>
            <a:gsLst>
              <a:gs pos="0">
                <a:schemeClr val="accent1"/>
              </a:gs>
              <a:gs pos="80000">
                <a:schemeClr val="accent1"/>
              </a:gs>
              <a:gs pos="100000">
                <a:schemeClr val="accent1"/>
              </a:gs>
            </a:gsLst>
            <a:lin ang="162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51" name="Elipse 45"/>
          <p:cNvSpPr/>
          <p:nvPr/>
        </p:nvSpPr>
        <p:spPr>
          <a:xfrm>
            <a:off x="4218849" y="3751007"/>
            <a:ext cx="170083" cy="169977"/>
          </a:xfrm>
          <a:prstGeom prst="ellipse">
            <a:avLst/>
          </a:prstGeom>
          <a:gradFill>
            <a:gsLst>
              <a:gs pos="0">
                <a:schemeClr val="accent1"/>
              </a:gs>
              <a:gs pos="80000">
                <a:schemeClr val="accent1"/>
              </a:gs>
              <a:gs pos="100000">
                <a:schemeClr val="accent1"/>
              </a:gs>
            </a:gsLst>
            <a:lin ang="162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grpSp>
        <p:nvGrpSpPr>
          <p:cNvPr id="254" name="Agrupar 46"/>
          <p:cNvGrpSpPr/>
          <p:nvPr/>
        </p:nvGrpSpPr>
        <p:grpSpPr>
          <a:xfrm>
            <a:off x="5334000" y="4343400"/>
            <a:ext cx="1674448" cy="857746"/>
            <a:chOff x="0" y="0"/>
            <a:chExt cx="1674447" cy="857745"/>
          </a:xfrm>
        </p:grpSpPr>
        <p:sp>
          <p:nvSpPr>
            <p:cNvPr id="252" name="Elipse 52"/>
            <p:cNvSpPr/>
            <p:nvPr/>
          </p:nvSpPr>
          <p:spPr>
            <a:xfrm>
              <a:off x="0" y="0"/>
              <a:ext cx="1674448" cy="857746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80000">
                  <a:schemeClr val="accent1"/>
                </a:gs>
                <a:gs pos="100000">
                  <a:schemeClr val="accent1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3" name="Elipse 21"/>
            <p:cNvSpPr txBox="1"/>
            <p:nvPr/>
          </p:nvSpPr>
          <p:spPr>
            <a:xfrm>
              <a:off x="245217" y="308222"/>
              <a:ext cx="1184015" cy="241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 algn="ctr" defTabSz="444500">
                <a:lnSpc>
                  <a:spcPct val="90000"/>
                </a:lnSpc>
                <a:spcBef>
                  <a:spcPts val="400"/>
                </a:spcBef>
                <a:defRPr sz="1000" b="1">
                  <a:solidFill>
                    <a:srgbClr val="FFFFFF"/>
                  </a:solidFill>
                </a:defRPr>
              </a:lvl1pPr>
            </a:lstStyle>
            <a:p>
              <a:r>
                <a:t>Entre iguales </a:t>
              </a:r>
            </a:p>
          </p:txBody>
        </p:sp>
      </p:grpSp>
      <p:sp>
        <p:nvSpPr>
          <p:cNvPr id="255" name="Elipse 47"/>
          <p:cNvSpPr/>
          <p:nvPr/>
        </p:nvSpPr>
        <p:spPr>
          <a:xfrm>
            <a:off x="5638800" y="2362200"/>
            <a:ext cx="170082" cy="169976"/>
          </a:xfrm>
          <a:prstGeom prst="ellipse">
            <a:avLst/>
          </a:prstGeom>
          <a:gradFill>
            <a:gsLst>
              <a:gs pos="0">
                <a:schemeClr val="accent1"/>
              </a:gs>
              <a:gs pos="80000">
                <a:schemeClr val="accent1"/>
              </a:gs>
              <a:gs pos="100000">
                <a:schemeClr val="accent1"/>
              </a:gs>
            </a:gsLst>
            <a:lin ang="162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grpSp>
        <p:nvGrpSpPr>
          <p:cNvPr id="258" name="Agrupar 48"/>
          <p:cNvGrpSpPr/>
          <p:nvPr/>
        </p:nvGrpSpPr>
        <p:grpSpPr>
          <a:xfrm>
            <a:off x="2209799" y="4648200"/>
            <a:ext cx="1371601" cy="857746"/>
            <a:chOff x="0" y="0"/>
            <a:chExt cx="1371600" cy="857745"/>
          </a:xfrm>
        </p:grpSpPr>
        <p:sp>
          <p:nvSpPr>
            <p:cNvPr id="256" name="Elipse 50"/>
            <p:cNvSpPr/>
            <p:nvPr/>
          </p:nvSpPr>
          <p:spPr>
            <a:xfrm>
              <a:off x="76200" y="0"/>
              <a:ext cx="1295400" cy="857746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80000">
                  <a:schemeClr val="accent1"/>
                </a:gs>
                <a:gs pos="100000">
                  <a:schemeClr val="accent1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7" name="Elipse 24"/>
            <p:cNvSpPr txBox="1"/>
            <p:nvPr/>
          </p:nvSpPr>
          <p:spPr>
            <a:xfrm>
              <a:off x="-1" y="258808"/>
              <a:ext cx="1122452" cy="241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 algn="ctr" defTabSz="444500">
                <a:lnSpc>
                  <a:spcPct val="90000"/>
                </a:lnSpc>
                <a:spcBef>
                  <a:spcPts val="400"/>
                </a:spcBef>
                <a:defRPr sz="1000" b="1" i="1">
                  <a:solidFill>
                    <a:srgbClr val="FFFFFF"/>
                  </a:solidFill>
                </a:defRPr>
              </a:lvl1pPr>
            </a:lstStyle>
            <a:p>
              <a:r>
                <a:t>Netfolio</a:t>
              </a:r>
            </a:p>
          </p:txBody>
        </p:sp>
      </p:grpSp>
      <p:sp>
        <p:nvSpPr>
          <p:cNvPr id="259" name="Elipse 49"/>
          <p:cNvSpPr/>
          <p:nvPr/>
        </p:nvSpPr>
        <p:spPr>
          <a:xfrm>
            <a:off x="4114800" y="4800600"/>
            <a:ext cx="170082" cy="169976"/>
          </a:xfrm>
          <a:prstGeom prst="ellipse">
            <a:avLst/>
          </a:prstGeom>
          <a:gradFill>
            <a:gsLst>
              <a:gs pos="0">
                <a:schemeClr val="accent1"/>
              </a:gs>
              <a:gs pos="80000">
                <a:schemeClr val="accent1"/>
              </a:gs>
              <a:gs pos="100000">
                <a:schemeClr val="accent1"/>
              </a:gs>
            </a:gsLst>
            <a:lin ang="162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MG_8114.JPG" descr="IMG_81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ítulo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 b="1">
                <a:solidFill>
                  <a:srgbClr val="FF0000"/>
                </a:solidFill>
              </a:defRPr>
            </a:pPr>
            <a:r>
              <a:t>5. Iniciativas y retos solidarios como culminación de un estado de conciencia</a:t>
            </a:r>
            <a:br/>
            <a:endParaRPr/>
          </a:p>
        </p:txBody>
      </p:sp>
      <p:pic>
        <p:nvPicPr>
          <p:cNvPr id="264" name="Marcador de contenido 5" descr="Marcador de contenido 5"/>
          <p:cNvPicPr>
            <a:picLocks noChangeAspect="1"/>
          </p:cNvPicPr>
          <p:nvPr/>
        </p:nvPicPr>
        <p:blipFill>
          <a:blip r:embed="rId2">
            <a:extLst/>
          </a:blip>
          <a:srcRect t="8597" b="8597"/>
          <a:stretch>
            <a:fillRect/>
          </a:stretch>
        </p:blipFill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4" name="Diagrama 8"/>
          <p:cNvGrpSpPr/>
          <p:nvPr/>
        </p:nvGrpSpPr>
        <p:grpSpPr>
          <a:xfrm>
            <a:off x="1697583" y="1828800"/>
            <a:ext cx="4789346" cy="4164649"/>
            <a:chOff x="322136" y="0"/>
            <a:chExt cx="4789344" cy="4164648"/>
          </a:xfrm>
        </p:grpSpPr>
        <p:sp>
          <p:nvSpPr>
            <p:cNvPr id="265" name="Triángulo"/>
            <p:cNvSpPr/>
            <p:nvPr/>
          </p:nvSpPr>
          <p:spPr>
            <a:xfrm>
              <a:off x="322136" y="0"/>
              <a:ext cx="4164649" cy="4164649"/>
            </a:xfrm>
            <a:prstGeom prst="triangle">
              <a:avLst/>
            </a:prstGeom>
            <a:gradFill flip="none" rotWithShape="1">
              <a:gsLst>
                <a:gs pos="0">
                  <a:srgbClr val="2E5E97"/>
                </a:gs>
                <a:gs pos="80000">
                  <a:srgbClr val="3C7BC7"/>
                </a:gs>
                <a:gs pos="100000">
                  <a:srgbClr val="3A7CCA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268" name="Grupo"/>
            <p:cNvGrpSpPr/>
            <p:nvPr/>
          </p:nvGrpSpPr>
          <p:grpSpPr>
            <a:xfrm>
              <a:off x="2404460" y="418700"/>
              <a:ext cx="2707022" cy="492926"/>
              <a:chOff x="0" y="0"/>
              <a:chExt cx="2707021" cy="492924"/>
            </a:xfrm>
          </p:grpSpPr>
          <p:sp>
            <p:nvSpPr>
              <p:cNvPr id="266" name="Rectángulo redondeado"/>
              <p:cNvSpPr/>
              <p:nvPr/>
            </p:nvSpPr>
            <p:spPr>
              <a:xfrm>
                <a:off x="0" y="0"/>
                <a:ext cx="2707022" cy="492925"/>
              </a:xfrm>
              <a:prstGeom prst="roundRect">
                <a:avLst>
                  <a:gd name="adj" fmla="val 16667"/>
                </a:avLst>
              </a:prstGeom>
              <a:solidFill>
                <a:srgbClr val="FFFFFF">
                  <a:alpha val="90000"/>
                </a:srgbClr>
              </a:solidFill>
              <a:ln w="9525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/>
                </a:pPr>
                <a:endParaRPr/>
              </a:p>
            </p:txBody>
          </p:sp>
          <p:sp>
            <p:nvSpPr>
              <p:cNvPr id="267" name="Inmersión intercultural"/>
              <p:cNvSpPr txBox="1"/>
              <p:nvPr/>
            </p:nvSpPr>
            <p:spPr>
              <a:xfrm>
                <a:off x="24062" y="111842"/>
                <a:ext cx="2658896" cy="269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 b="1"/>
                </a:lvl1pPr>
              </a:lstStyle>
              <a:p>
                <a:r>
                  <a:t>Inmersión intercultural</a:t>
                </a:r>
              </a:p>
            </p:txBody>
          </p:sp>
        </p:grpSp>
        <p:grpSp>
          <p:nvGrpSpPr>
            <p:cNvPr id="271" name="Grupo"/>
            <p:cNvGrpSpPr/>
            <p:nvPr/>
          </p:nvGrpSpPr>
          <p:grpSpPr>
            <a:xfrm>
              <a:off x="2404460" y="973242"/>
              <a:ext cx="2707022" cy="492926"/>
              <a:chOff x="0" y="0"/>
              <a:chExt cx="2707021" cy="492924"/>
            </a:xfrm>
          </p:grpSpPr>
          <p:sp>
            <p:nvSpPr>
              <p:cNvPr id="269" name="Rectángulo redondeado"/>
              <p:cNvSpPr/>
              <p:nvPr/>
            </p:nvSpPr>
            <p:spPr>
              <a:xfrm>
                <a:off x="0" y="0"/>
                <a:ext cx="2707022" cy="492925"/>
              </a:xfrm>
              <a:prstGeom prst="roundRect">
                <a:avLst>
                  <a:gd name="adj" fmla="val 16667"/>
                </a:avLst>
              </a:prstGeom>
              <a:solidFill>
                <a:srgbClr val="FFFFFF">
                  <a:alpha val="90000"/>
                </a:srgbClr>
              </a:solidFill>
              <a:ln w="9525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/>
                </a:pPr>
                <a:endParaRPr/>
              </a:p>
            </p:txBody>
          </p:sp>
          <p:sp>
            <p:nvSpPr>
              <p:cNvPr id="270" name="Prácticas por la justicia"/>
              <p:cNvSpPr txBox="1"/>
              <p:nvPr/>
            </p:nvSpPr>
            <p:spPr>
              <a:xfrm>
                <a:off x="24062" y="111842"/>
                <a:ext cx="2658896" cy="269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 b="1"/>
                </a:lvl1pPr>
              </a:lstStyle>
              <a:p>
                <a:r>
                  <a:t>Prácticas por la justicia</a:t>
                </a:r>
              </a:p>
            </p:txBody>
          </p:sp>
        </p:grpSp>
        <p:grpSp>
          <p:nvGrpSpPr>
            <p:cNvPr id="274" name="Grupo"/>
            <p:cNvGrpSpPr/>
            <p:nvPr/>
          </p:nvGrpSpPr>
          <p:grpSpPr>
            <a:xfrm>
              <a:off x="2404460" y="1527783"/>
              <a:ext cx="2707022" cy="492926"/>
              <a:chOff x="0" y="0"/>
              <a:chExt cx="2707021" cy="492924"/>
            </a:xfrm>
          </p:grpSpPr>
          <p:sp>
            <p:nvSpPr>
              <p:cNvPr id="272" name="Rectángulo redondeado"/>
              <p:cNvSpPr/>
              <p:nvPr/>
            </p:nvSpPr>
            <p:spPr>
              <a:xfrm>
                <a:off x="0" y="0"/>
                <a:ext cx="2707022" cy="492925"/>
              </a:xfrm>
              <a:prstGeom prst="roundRect">
                <a:avLst>
                  <a:gd name="adj" fmla="val 16667"/>
                </a:avLst>
              </a:prstGeom>
              <a:solidFill>
                <a:srgbClr val="FFFFFF">
                  <a:alpha val="90000"/>
                </a:srgbClr>
              </a:solidFill>
              <a:ln w="9525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/>
                </a:pPr>
                <a:endParaRPr/>
              </a:p>
            </p:txBody>
          </p:sp>
          <p:sp>
            <p:nvSpPr>
              <p:cNvPr id="273" name="Oportunidades de empleabilidad"/>
              <p:cNvSpPr txBox="1"/>
              <p:nvPr/>
            </p:nvSpPr>
            <p:spPr>
              <a:xfrm>
                <a:off x="24062" y="111842"/>
                <a:ext cx="2658896" cy="269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 b="1"/>
                </a:lvl1pPr>
              </a:lstStyle>
              <a:p>
                <a:r>
                  <a:t>Oportunidades de empleabilidad</a:t>
                </a:r>
              </a:p>
            </p:txBody>
          </p:sp>
        </p:grpSp>
        <p:grpSp>
          <p:nvGrpSpPr>
            <p:cNvPr id="277" name="Grupo"/>
            <p:cNvGrpSpPr/>
            <p:nvPr/>
          </p:nvGrpSpPr>
          <p:grpSpPr>
            <a:xfrm>
              <a:off x="2404460" y="2082324"/>
              <a:ext cx="2707022" cy="492926"/>
              <a:chOff x="0" y="0"/>
              <a:chExt cx="2707021" cy="492924"/>
            </a:xfrm>
          </p:grpSpPr>
          <p:sp>
            <p:nvSpPr>
              <p:cNvPr id="275" name="Rectángulo redondeado"/>
              <p:cNvSpPr/>
              <p:nvPr/>
            </p:nvSpPr>
            <p:spPr>
              <a:xfrm>
                <a:off x="0" y="0"/>
                <a:ext cx="2707022" cy="492925"/>
              </a:xfrm>
              <a:prstGeom prst="roundRect">
                <a:avLst>
                  <a:gd name="adj" fmla="val 16667"/>
                </a:avLst>
              </a:prstGeom>
              <a:solidFill>
                <a:srgbClr val="FFFFFF">
                  <a:alpha val="90000"/>
                </a:srgbClr>
              </a:solidFill>
              <a:ln w="9525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/>
                </a:pPr>
                <a:endParaRPr/>
              </a:p>
            </p:txBody>
          </p:sp>
          <p:sp>
            <p:nvSpPr>
              <p:cNvPr id="276" name="Comunidad social y profesional"/>
              <p:cNvSpPr txBox="1"/>
              <p:nvPr/>
            </p:nvSpPr>
            <p:spPr>
              <a:xfrm>
                <a:off x="24062" y="111842"/>
                <a:ext cx="2658896" cy="269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 b="1"/>
                </a:lvl1pPr>
              </a:lstStyle>
              <a:p>
                <a:r>
                  <a:t>Comunidad social y profesional </a:t>
                </a:r>
              </a:p>
            </p:txBody>
          </p:sp>
        </p:grpSp>
        <p:grpSp>
          <p:nvGrpSpPr>
            <p:cNvPr id="280" name="Grupo"/>
            <p:cNvGrpSpPr/>
            <p:nvPr/>
          </p:nvGrpSpPr>
          <p:grpSpPr>
            <a:xfrm>
              <a:off x="2404460" y="2636864"/>
              <a:ext cx="2707022" cy="492926"/>
              <a:chOff x="0" y="0"/>
              <a:chExt cx="2707021" cy="492924"/>
            </a:xfrm>
          </p:grpSpPr>
          <p:sp>
            <p:nvSpPr>
              <p:cNvPr id="278" name="Rectángulo redondeado"/>
              <p:cNvSpPr/>
              <p:nvPr/>
            </p:nvSpPr>
            <p:spPr>
              <a:xfrm>
                <a:off x="0" y="0"/>
                <a:ext cx="2707022" cy="492925"/>
              </a:xfrm>
              <a:prstGeom prst="roundRect">
                <a:avLst>
                  <a:gd name="adj" fmla="val 16667"/>
                </a:avLst>
              </a:prstGeom>
              <a:solidFill>
                <a:srgbClr val="FFFFFF">
                  <a:alpha val="90000"/>
                </a:srgbClr>
              </a:solidFill>
              <a:ln w="9525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/>
                </a:pPr>
                <a:endParaRPr/>
              </a:p>
            </p:txBody>
          </p:sp>
          <p:sp>
            <p:nvSpPr>
              <p:cNvPr id="279" name="Círculos de aprendizaje y prácticas restaurativas"/>
              <p:cNvSpPr txBox="1"/>
              <p:nvPr/>
            </p:nvSpPr>
            <p:spPr>
              <a:xfrm>
                <a:off x="24062" y="31832"/>
                <a:ext cx="2658896" cy="4292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 b="1"/>
                </a:lvl1pPr>
              </a:lstStyle>
              <a:p>
                <a:r>
                  <a:t>Círculos de aprendizaje y prácticas restaurativas </a:t>
                </a:r>
              </a:p>
            </p:txBody>
          </p:sp>
        </p:grpSp>
        <p:grpSp>
          <p:nvGrpSpPr>
            <p:cNvPr id="283" name="Grupo"/>
            <p:cNvGrpSpPr/>
            <p:nvPr/>
          </p:nvGrpSpPr>
          <p:grpSpPr>
            <a:xfrm>
              <a:off x="2404460" y="3191405"/>
              <a:ext cx="2707022" cy="492926"/>
              <a:chOff x="0" y="0"/>
              <a:chExt cx="2707021" cy="492924"/>
            </a:xfrm>
          </p:grpSpPr>
          <p:sp>
            <p:nvSpPr>
              <p:cNvPr id="281" name="Rectángulo redondeado"/>
              <p:cNvSpPr/>
              <p:nvPr/>
            </p:nvSpPr>
            <p:spPr>
              <a:xfrm>
                <a:off x="0" y="0"/>
                <a:ext cx="2707022" cy="492925"/>
              </a:xfrm>
              <a:prstGeom prst="roundRect">
                <a:avLst>
                  <a:gd name="adj" fmla="val 16667"/>
                </a:avLst>
              </a:prstGeom>
              <a:solidFill>
                <a:srgbClr val="FFFFFF">
                  <a:alpha val="90000"/>
                </a:srgbClr>
              </a:solidFill>
              <a:ln w="9525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/>
                </a:pPr>
                <a:endParaRPr/>
              </a:p>
            </p:txBody>
          </p:sp>
          <p:sp>
            <p:nvSpPr>
              <p:cNvPr id="282" name="Microenseñanza"/>
              <p:cNvSpPr txBox="1"/>
              <p:nvPr/>
            </p:nvSpPr>
            <p:spPr>
              <a:xfrm>
                <a:off x="24062" y="111842"/>
                <a:ext cx="2658896" cy="269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 b="1"/>
                </a:lvl1pPr>
              </a:lstStyle>
              <a:p>
                <a:r>
                  <a:t>Microenseñanza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G_8456.JPG" descr="IMG_845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37249" y="0"/>
            <a:ext cx="3869502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ítulo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 b="1">
                <a:solidFill>
                  <a:srgbClr val="FF0000"/>
                </a:solidFill>
              </a:defRPr>
            </a:pPr>
            <a:r>
              <a:t>6. Tentativas para concienciar la experiencia vivida de un Prácticum</a:t>
            </a:r>
            <a:br/>
            <a:endParaRPr/>
          </a:p>
        </p:txBody>
      </p:sp>
      <p:pic>
        <p:nvPicPr>
          <p:cNvPr id="289" name="Marcador de contenido 3" descr="Marcador de contenido 3"/>
          <p:cNvPicPr>
            <a:picLocks noChangeAspect="1"/>
          </p:cNvPicPr>
          <p:nvPr/>
        </p:nvPicPr>
        <p:blipFill>
          <a:blip r:embed="rId2">
            <a:extLst/>
          </a:blip>
          <a:srcRect t="8597" b="8597"/>
          <a:stretch>
            <a:fillRect/>
          </a:stretch>
        </p:blipFill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3" name="Diagrama 7"/>
          <p:cNvGrpSpPr/>
          <p:nvPr/>
        </p:nvGrpSpPr>
        <p:grpSpPr>
          <a:xfrm>
            <a:off x="2819184" y="1752510"/>
            <a:ext cx="3600675" cy="4096856"/>
            <a:chOff x="0" y="0"/>
            <a:chExt cx="3600674" cy="4096855"/>
          </a:xfrm>
        </p:grpSpPr>
        <p:sp>
          <p:nvSpPr>
            <p:cNvPr id="290" name="Óvalo"/>
            <p:cNvSpPr/>
            <p:nvPr/>
          </p:nvSpPr>
          <p:spPr>
            <a:xfrm>
              <a:off x="88892" y="167252"/>
              <a:ext cx="3317559" cy="1152145"/>
            </a:xfrm>
            <a:prstGeom prst="ellipse">
              <a:avLst/>
            </a:prstGeom>
            <a:solidFill>
              <a:srgbClr val="C0CCE1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1" name="Figura"/>
            <p:cNvSpPr/>
            <p:nvPr/>
          </p:nvSpPr>
          <p:spPr>
            <a:xfrm>
              <a:off x="1431346" y="2988462"/>
              <a:ext cx="642938" cy="411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5400" y="108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080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BDDFF"/>
                </a:gs>
                <a:gs pos="35000">
                  <a:srgbClr val="D9E6FF"/>
                </a:gs>
                <a:gs pos="100000">
                  <a:srgbClr val="F0F5FF"/>
                </a:gs>
              </a:gsLst>
              <a:lin ang="16200000" scaled="0"/>
            </a:gradFill>
            <a:ln w="9525" cap="flat">
              <a:solidFill>
                <a:srgbClr val="FFFFFF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92" name="Concienciar la experiencia vivida"/>
            <p:cNvSpPr txBox="1"/>
            <p:nvPr/>
          </p:nvSpPr>
          <p:spPr>
            <a:xfrm>
              <a:off x="209765" y="3309963"/>
              <a:ext cx="3086101" cy="7868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8015" tIns="128015" rIns="128015" bIns="128015" numCol="1" anchor="ctr">
              <a:sp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Concienciar la experiencia vivida </a:t>
              </a:r>
            </a:p>
          </p:txBody>
        </p:sp>
        <p:grpSp>
          <p:nvGrpSpPr>
            <p:cNvPr id="295" name="Grupo"/>
            <p:cNvGrpSpPr/>
            <p:nvPr/>
          </p:nvGrpSpPr>
          <p:grpSpPr>
            <a:xfrm>
              <a:off x="1295043" y="1408379"/>
              <a:ext cx="1157289" cy="1157289"/>
              <a:chOff x="0" y="0"/>
              <a:chExt cx="1157287" cy="1157287"/>
            </a:xfrm>
          </p:grpSpPr>
          <p:sp>
            <p:nvSpPr>
              <p:cNvPr id="293" name="Círculo"/>
              <p:cNvSpPr/>
              <p:nvPr/>
            </p:nvSpPr>
            <p:spPr>
              <a:xfrm>
                <a:off x="0" y="0"/>
                <a:ext cx="1157288" cy="115728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hueOff val="357503"/>
                      <a:satOff val="54545"/>
                      <a:lumOff val="29273"/>
                    </a:schemeClr>
                  </a:gs>
                  <a:gs pos="35000">
                    <a:srgbClr val="BDD4FF"/>
                  </a:gs>
                  <a:gs pos="100000">
                    <a:schemeClr val="accent1">
                      <a:hueOff val="418253"/>
                      <a:satOff val="54545"/>
                      <a:lumOff val="42493"/>
                    </a:schemeClr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ts val="700"/>
                  </a:spcBef>
                  <a:defRPr sz="1100"/>
                </a:pPr>
                <a:endParaRPr/>
              </a:p>
            </p:txBody>
          </p:sp>
          <p:sp>
            <p:nvSpPr>
              <p:cNvPr id="294" name="Socialización en la investigación"/>
              <p:cNvSpPr txBox="1"/>
              <p:nvPr/>
            </p:nvSpPr>
            <p:spPr>
              <a:xfrm>
                <a:off x="169481" y="333533"/>
                <a:ext cx="818326" cy="490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3970" tIns="13970" rIns="13970" bIns="13970" numCol="1" anchor="ctr">
                <a:spAutoFit/>
              </a:bodyPr>
              <a:lstStyle>
                <a:lvl1pPr algn="ctr" defTabSz="488950">
                  <a:lnSpc>
                    <a:spcPct val="90000"/>
                  </a:lnSpc>
                  <a:spcBef>
                    <a:spcPts val="400"/>
                  </a:spcBef>
                  <a:defRPr sz="1100" b="1"/>
                </a:lvl1pPr>
              </a:lstStyle>
              <a:p>
                <a:r>
                  <a:t>Socialización en la investigación </a:t>
                </a:r>
              </a:p>
            </p:txBody>
          </p:sp>
        </p:grpSp>
        <p:grpSp>
          <p:nvGrpSpPr>
            <p:cNvPr id="298" name="Grupo"/>
            <p:cNvGrpSpPr/>
            <p:nvPr/>
          </p:nvGrpSpPr>
          <p:grpSpPr>
            <a:xfrm>
              <a:off x="466940" y="540156"/>
              <a:ext cx="1157289" cy="1157289"/>
              <a:chOff x="0" y="0"/>
              <a:chExt cx="1157287" cy="1157287"/>
            </a:xfrm>
          </p:grpSpPr>
          <p:sp>
            <p:nvSpPr>
              <p:cNvPr id="296" name="Círculo"/>
              <p:cNvSpPr/>
              <p:nvPr/>
            </p:nvSpPr>
            <p:spPr>
              <a:xfrm>
                <a:off x="0" y="0"/>
                <a:ext cx="1157288" cy="115728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hueOff val="357503"/>
                      <a:satOff val="54545"/>
                      <a:lumOff val="29273"/>
                    </a:schemeClr>
                  </a:gs>
                  <a:gs pos="35000">
                    <a:srgbClr val="BDD4FF"/>
                  </a:gs>
                  <a:gs pos="100000">
                    <a:schemeClr val="accent1">
                      <a:hueOff val="418253"/>
                      <a:satOff val="54545"/>
                      <a:lumOff val="42493"/>
                    </a:schemeClr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ts val="700"/>
                  </a:spcBef>
                  <a:defRPr sz="1100"/>
                </a:pPr>
                <a:endParaRPr/>
              </a:p>
            </p:txBody>
          </p:sp>
          <p:sp>
            <p:nvSpPr>
              <p:cNvPr id="297" name="Multi-criterios evaluativos"/>
              <p:cNvSpPr txBox="1"/>
              <p:nvPr/>
            </p:nvSpPr>
            <p:spPr>
              <a:xfrm>
                <a:off x="169480" y="333533"/>
                <a:ext cx="818326" cy="490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3970" tIns="13970" rIns="13970" bIns="13970" numCol="1" anchor="ctr">
                <a:spAutoFit/>
              </a:bodyPr>
              <a:lstStyle>
                <a:lvl1pPr algn="ctr" defTabSz="488950">
                  <a:lnSpc>
                    <a:spcPct val="90000"/>
                  </a:lnSpc>
                  <a:spcBef>
                    <a:spcPts val="400"/>
                  </a:spcBef>
                  <a:defRPr sz="1100" b="1"/>
                </a:lvl1pPr>
              </a:lstStyle>
              <a:p>
                <a:r>
                  <a:t>Multi-criterios evaluativos </a:t>
                </a:r>
              </a:p>
            </p:txBody>
          </p:sp>
        </p:grpSp>
        <p:grpSp>
          <p:nvGrpSpPr>
            <p:cNvPr id="301" name="Grupo"/>
            <p:cNvGrpSpPr/>
            <p:nvPr/>
          </p:nvGrpSpPr>
          <p:grpSpPr>
            <a:xfrm>
              <a:off x="1649945" y="260350"/>
              <a:ext cx="1157289" cy="1157289"/>
              <a:chOff x="0" y="0"/>
              <a:chExt cx="1157287" cy="1157287"/>
            </a:xfrm>
          </p:grpSpPr>
          <p:sp>
            <p:nvSpPr>
              <p:cNvPr id="299" name="Círculo"/>
              <p:cNvSpPr/>
              <p:nvPr/>
            </p:nvSpPr>
            <p:spPr>
              <a:xfrm>
                <a:off x="0" y="0"/>
                <a:ext cx="1157288" cy="115728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hueOff val="357503"/>
                      <a:satOff val="54545"/>
                      <a:lumOff val="29273"/>
                    </a:schemeClr>
                  </a:gs>
                  <a:gs pos="35000">
                    <a:srgbClr val="BDD4FF"/>
                  </a:gs>
                  <a:gs pos="100000">
                    <a:schemeClr val="accent1">
                      <a:hueOff val="418253"/>
                      <a:satOff val="54545"/>
                      <a:lumOff val="42493"/>
                    </a:schemeClr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ts val="700"/>
                  </a:spcBef>
                  <a:defRPr sz="1100"/>
                </a:pPr>
                <a:endParaRPr/>
              </a:p>
            </p:txBody>
          </p:sp>
          <p:sp>
            <p:nvSpPr>
              <p:cNvPr id="300" name="Notas de corte"/>
              <p:cNvSpPr txBox="1"/>
              <p:nvPr/>
            </p:nvSpPr>
            <p:spPr>
              <a:xfrm>
                <a:off x="169481" y="407828"/>
                <a:ext cx="818326" cy="3416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3970" tIns="13970" rIns="13970" bIns="13970" numCol="1" anchor="ctr">
                <a:spAutoFit/>
              </a:bodyPr>
              <a:lstStyle>
                <a:lvl1pPr algn="ctr" defTabSz="488950">
                  <a:lnSpc>
                    <a:spcPct val="90000"/>
                  </a:lnSpc>
                  <a:spcBef>
                    <a:spcPts val="400"/>
                  </a:spcBef>
                  <a:defRPr sz="1100" b="1"/>
                </a:lvl1pPr>
              </a:lstStyle>
              <a:p>
                <a:r>
                  <a:t>Notas de corte </a:t>
                </a:r>
              </a:p>
            </p:txBody>
          </p:sp>
        </p:grpSp>
        <p:sp>
          <p:nvSpPr>
            <p:cNvPr id="302" name="Figura"/>
            <p:cNvSpPr/>
            <p:nvPr/>
          </p:nvSpPr>
          <p:spPr>
            <a:xfrm>
              <a:off x="0" y="0"/>
              <a:ext cx="3600675" cy="2880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7" h="21157" extrusionOk="0">
                  <a:moveTo>
                    <a:pt x="103" y="6026"/>
                  </a:moveTo>
                  <a:lnTo>
                    <a:pt x="103" y="6026"/>
                  </a:lnTo>
                  <a:cubicBezTo>
                    <a:pt x="-699" y="3134"/>
                    <a:pt x="3276" y="459"/>
                    <a:pt x="8982" y="53"/>
                  </a:cubicBezTo>
                  <a:cubicBezTo>
                    <a:pt x="14688" y="-354"/>
                    <a:pt x="19964" y="1661"/>
                    <a:pt x="20766" y="4554"/>
                  </a:cubicBezTo>
                  <a:cubicBezTo>
                    <a:pt x="20901" y="5042"/>
                    <a:pt x="20901" y="5538"/>
                    <a:pt x="20766" y="6026"/>
                  </a:cubicBezTo>
                  <a:lnTo>
                    <a:pt x="13017" y="20019"/>
                  </a:lnTo>
                  <a:cubicBezTo>
                    <a:pt x="12817" y="20742"/>
                    <a:pt x="11498" y="21246"/>
                    <a:pt x="10071" y="21144"/>
                  </a:cubicBezTo>
                  <a:cubicBezTo>
                    <a:pt x="8919" y="21062"/>
                    <a:pt x="8013" y="20603"/>
                    <a:pt x="7851" y="20019"/>
                  </a:cubicBezTo>
                  <a:close/>
                  <a:moveTo>
                    <a:pt x="836" y="5290"/>
                  </a:moveTo>
                  <a:cubicBezTo>
                    <a:pt x="836" y="7627"/>
                    <a:pt x="5133" y="9521"/>
                    <a:pt x="10434" y="9521"/>
                  </a:cubicBezTo>
                  <a:cubicBezTo>
                    <a:pt x="15735" y="9521"/>
                    <a:pt x="20033" y="7627"/>
                    <a:pt x="20033" y="5290"/>
                  </a:cubicBezTo>
                  <a:cubicBezTo>
                    <a:pt x="20033" y="2953"/>
                    <a:pt x="15735" y="1059"/>
                    <a:pt x="10434" y="1059"/>
                  </a:cubicBezTo>
                  <a:cubicBezTo>
                    <a:pt x="5133" y="1059"/>
                    <a:pt x="836" y="2953"/>
                    <a:pt x="836" y="529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9525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fullsizeoutput_42fe.jpeg" descr="fullsizeoutput_42f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892" y="0"/>
            <a:ext cx="4570216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ítulo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 b="1">
                <a:solidFill>
                  <a:srgbClr val="FF0000"/>
                </a:solidFill>
              </a:defRPr>
            </a:pPr>
            <a:r>
              <a:t>7. La mentoría como fuerza reveladora del sueño de un EPU en el universo de un Prácticum</a:t>
            </a:r>
            <a:br/>
            <a:endParaRPr/>
          </a:p>
        </p:txBody>
      </p:sp>
      <p:grpSp>
        <p:nvGrpSpPr>
          <p:cNvPr id="319" name="Diagrama 4"/>
          <p:cNvGrpSpPr/>
          <p:nvPr/>
        </p:nvGrpSpPr>
        <p:grpSpPr>
          <a:xfrm>
            <a:off x="1887012" y="2079941"/>
            <a:ext cx="5369975" cy="2698117"/>
            <a:chOff x="0" y="0"/>
            <a:chExt cx="5369973" cy="2698116"/>
          </a:xfrm>
        </p:grpSpPr>
        <p:sp>
          <p:nvSpPr>
            <p:cNvPr id="308" name="Línea"/>
            <p:cNvSpPr/>
            <p:nvPr/>
          </p:nvSpPr>
          <p:spPr>
            <a:xfrm>
              <a:off x="1349056" y="2293397"/>
              <a:ext cx="2708909" cy="1"/>
            </a:xfrm>
            <a:prstGeom prst="line">
              <a:avLst/>
            </a:prstGeom>
            <a:noFill/>
            <a:ln w="9525" cap="flat">
              <a:solidFill>
                <a:srgbClr val="3F669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09" name="Línea"/>
            <p:cNvSpPr/>
            <p:nvPr/>
          </p:nvSpPr>
          <p:spPr>
            <a:xfrm>
              <a:off x="1349057" y="1349058"/>
              <a:ext cx="2320379" cy="1"/>
            </a:xfrm>
            <a:prstGeom prst="line">
              <a:avLst/>
            </a:prstGeom>
            <a:noFill/>
            <a:ln w="9525" cap="flat">
              <a:solidFill>
                <a:srgbClr val="3F669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0" name="Línea"/>
            <p:cNvSpPr/>
            <p:nvPr/>
          </p:nvSpPr>
          <p:spPr>
            <a:xfrm>
              <a:off x="1349056" y="404718"/>
              <a:ext cx="2708909" cy="1"/>
            </a:xfrm>
            <a:prstGeom prst="line">
              <a:avLst/>
            </a:prstGeom>
            <a:noFill/>
            <a:ln w="9525" cap="flat">
              <a:solidFill>
                <a:srgbClr val="3F669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1" name="Círculo"/>
            <p:cNvSpPr/>
            <p:nvPr/>
          </p:nvSpPr>
          <p:spPr>
            <a:xfrm>
              <a:off x="0" y="0"/>
              <a:ext cx="2698117" cy="2698117"/>
            </a:xfrm>
            <a:prstGeom prst="ellipse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2" name="Fuerza reveladora"/>
            <p:cNvSpPr txBox="1"/>
            <p:nvPr/>
          </p:nvSpPr>
          <p:spPr>
            <a:xfrm>
              <a:off x="485660" y="1430266"/>
              <a:ext cx="1726794" cy="8928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b">
              <a:spAutoFit/>
            </a:bodyPr>
            <a:lstStyle>
              <a:lvl1pPr algn="ctr" defTabSz="1333500">
                <a:lnSpc>
                  <a:spcPct val="90000"/>
                </a:lnSpc>
                <a:spcBef>
                  <a:spcPts val="1200"/>
                </a:spcBef>
                <a:defRPr sz="3000" b="1">
                  <a:solidFill>
                    <a:srgbClr val="FFFFFF"/>
                  </a:solidFill>
                </a:defRPr>
              </a:lvl1pPr>
            </a:lstStyle>
            <a:p>
              <a:r>
                <a:t>Fuerza reveladora </a:t>
              </a:r>
            </a:p>
          </p:txBody>
        </p:sp>
        <p:sp>
          <p:nvSpPr>
            <p:cNvPr id="313" name="Óvalo"/>
            <p:cNvSpPr/>
            <p:nvPr/>
          </p:nvSpPr>
          <p:spPr>
            <a:xfrm>
              <a:off x="3374602" y="6136"/>
              <a:ext cx="909539" cy="809435"/>
            </a:xfrm>
            <a:prstGeom prst="ellipse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4" name="Ocho preguntas"/>
            <p:cNvSpPr txBox="1"/>
            <p:nvPr/>
          </p:nvSpPr>
          <p:spPr>
            <a:xfrm>
              <a:off x="4462682" y="187547"/>
              <a:ext cx="907292" cy="434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666750">
                <a:lnSpc>
                  <a:spcPct val="90000"/>
                </a:lnSpc>
                <a:spcBef>
                  <a:spcPts val="600"/>
                </a:spcBef>
                <a:defRPr sz="1500"/>
              </a:lvl1pPr>
            </a:lstStyle>
            <a:p>
              <a:r>
                <a:t>Ocho preguntas</a:t>
              </a:r>
            </a:p>
          </p:txBody>
        </p:sp>
        <p:sp>
          <p:nvSpPr>
            <p:cNvPr id="315" name="Círculo"/>
            <p:cNvSpPr/>
            <p:nvPr/>
          </p:nvSpPr>
          <p:spPr>
            <a:xfrm>
              <a:off x="3264718" y="944341"/>
              <a:ext cx="809435" cy="809435"/>
            </a:xfrm>
            <a:prstGeom prst="ellipse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6" name="Narración práctica"/>
            <p:cNvSpPr txBox="1"/>
            <p:nvPr/>
          </p:nvSpPr>
          <p:spPr>
            <a:xfrm>
              <a:off x="4074153" y="1131888"/>
              <a:ext cx="875876" cy="434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666750">
                <a:lnSpc>
                  <a:spcPct val="90000"/>
                </a:lnSpc>
                <a:spcBef>
                  <a:spcPts val="600"/>
                </a:spcBef>
                <a:defRPr sz="1500"/>
              </a:lvl1pPr>
            </a:lstStyle>
            <a:p>
              <a:r>
                <a:t>Narración práctica</a:t>
              </a:r>
            </a:p>
          </p:txBody>
        </p:sp>
        <p:sp>
          <p:nvSpPr>
            <p:cNvPr id="317" name="Óvalo"/>
            <p:cNvSpPr/>
            <p:nvPr/>
          </p:nvSpPr>
          <p:spPr>
            <a:xfrm rot="21383527">
              <a:off x="3371673" y="1859133"/>
              <a:ext cx="815287" cy="761055"/>
            </a:xfrm>
            <a:prstGeom prst="ellipse">
              <a:avLst/>
            </a:prstGeom>
            <a:blipFill rotWithShape="1">
              <a:blip r:embed="rId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18" name="Haces de luz"/>
            <p:cNvSpPr txBox="1"/>
            <p:nvPr/>
          </p:nvSpPr>
          <p:spPr>
            <a:xfrm>
              <a:off x="4462682" y="2076228"/>
              <a:ext cx="725896" cy="434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666750">
                <a:lnSpc>
                  <a:spcPct val="90000"/>
                </a:lnSpc>
                <a:spcBef>
                  <a:spcPts val="600"/>
                </a:spcBef>
                <a:defRPr sz="1500"/>
              </a:lvl1pPr>
            </a:lstStyle>
            <a:p>
              <a:r>
                <a:t>Haces de luz</a:t>
              </a:r>
            </a:p>
          </p:txBody>
        </p:sp>
      </p:grpSp>
      <p:sp>
        <p:nvSpPr>
          <p:cNvPr id="320" name="Marcador de contenido 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fullsizeoutput_2095.jpeg" descr="fullsizeoutput_209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98" y="-2506298"/>
            <a:ext cx="8898604" cy="118705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ítulo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900" b="1">
                <a:ln w="12700">
                  <a:solidFill>
                    <a:srgbClr val="054697"/>
                  </a:solidFill>
                </a:ln>
                <a:solidFill>
                  <a:srgbClr val="F4F1E3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t>Blog http://luis-miguel-villar-angulo.es</a:t>
            </a:r>
          </a:p>
        </p:txBody>
      </p:sp>
      <p:pic>
        <p:nvPicPr>
          <p:cNvPr id="325" name="Marcador de contenido 3" descr="Marcador de contenido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61609" y="1600200"/>
            <a:ext cx="3620782" cy="4525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27E66"/>
            </a:gs>
            <a:gs pos="71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Diagram 10"/>
          <p:cNvGrpSpPr/>
          <p:nvPr/>
        </p:nvGrpSpPr>
        <p:grpSpPr>
          <a:xfrm>
            <a:off x="304800" y="685800"/>
            <a:ext cx="8534400" cy="5080000"/>
            <a:chOff x="0" y="0"/>
            <a:chExt cx="8534400" cy="5080000"/>
          </a:xfrm>
        </p:grpSpPr>
        <p:sp>
          <p:nvSpPr>
            <p:cNvPr id="116" name="Rectángulo redondeado"/>
            <p:cNvSpPr/>
            <p:nvPr/>
          </p:nvSpPr>
          <p:spPr>
            <a:xfrm>
              <a:off x="0" y="0"/>
              <a:ext cx="8534400" cy="2286000"/>
            </a:xfrm>
            <a:prstGeom prst="roundRect">
              <a:avLst>
                <a:gd name="adj" fmla="val 10000"/>
              </a:avLst>
            </a:prstGeom>
            <a:solidFill>
              <a:srgbClr val="A6A6A6">
                <a:alpha val="90000"/>
              </a:srgbClr>
            </a:solidFill>
            <a:ln w="9525" cap="flat">
              <a:solidFill>
                <a:srgbClr val="E8CFCF">
                  <a:alpha val="90000"/>
                </a:srgb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7" name="Rectángulo redondeado"/>
            <p:cNvSpPr/>
            <p:nvPr/>
          </p:nvSpPr>
          <p:spPr>
            <a:xfrm>
              <a:off x="263082" y="304800"/>
              <a:ext cx="1053716" cy="1676400"/>
            </a:xfrm>
            <a:prstGeom prst="roundRect">
              <a:avLst>
                <a:gd name="adj" fmla="val 10000"/>
              </a:avLst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120" name="Grupo"/>
            <p:cNvGrpSpPr/>
            <p:nvPr/>
          </p:nvGrpSpPr>
          <p:grpSpPr>
            <a:xfrm>
              <a:off x="263082" y="2286000"/>
              <a:ext cx="1053716" cy="2794000"/>
              <a:chOff x="0" y="0"/>
              <a:chExt cx="1053715" cy="2794000"/>
            </a:xfrm>
          </p:grpSpPr>
          <p:sp>
            <p:nvSpPr>
              <p:cNvPr id="118" name="Figura"/>
              <p:cNvSpPr/>
              <p:nvPr/>
            </p:nvSpPr>
            <p:spPr>
              <a:xfrm>
                <a:off x="0" y="0"/>
                <a:ext cx="1053716" cy="2794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32" y="21600"/>
                    </a:moveTo>
                    <a:lnTo>
                      <a:pt x="2268" y="21600"/>
                    </a:lnTo>
                    <a:cubicBezTo>
                      <a:pt x="1015" y="21600"/>
                      <a:pt x="0" y="21217"/>
                      <a:pt x="0" y="20745"/>
                    </a:cubicBez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0745"/>
                    </a:lnTo>
                    <a:cubicBezTo>
                      <a:pt x="21600" y="21217"/>
                      <a:pt x="20585" y="21600"/>
                      <a:pt x="19332" y="216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A2F2C"/>
                  </a:gs>
                  <a:gs pos="80000">
                    <a:srgbClr val="CA3E3A"/>
                  </a:gs>
                  <a:gs pos="100000">
                    <a:srgbClr val="CE3B3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ts val="700"/>
                  </a:spcBef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9" name="TEMA 1 .  SINOPSIS"/>
              <p:cNvSpPr txBox="1"/>
              <p:nvPr/>
            </p:nvSpPr>
            <p:spPr>
              <a:xfrm>
                <a:off x="32404" y="0"/>
                <a:ext cx="988907" cy="5666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8231" tIns="78231" rIns="78231" bIns="78231" numCol="1" anchor="t">
                <a:sp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ts val="500"/>
                  </a:spcBef>
                  <a:defRPr sz="1100">
                    <a:solidFill>
                      <a:srgbClr val="FFFFFF"/>
                    </a:solidFill>
                  </a:defRPr>
                </a:pPr>
                <a:r>
                  <a:t>TEMA 1 </a:t>
                </a:r>
                <a:r>
                  <a:rPr sz="1400"/>
                  <a:t>.  SINOPSIS</a:t>
                </a:r>
              </a:p>
            </p:txBody>
          </p:sp>
        </p:grpSp>
        <p:sp>
          <p:nvSpPr>
            <p:cNvPr id="121" name="Rectángulo redondeado"/>
            <p:cNvSpPr/>
            <p:nvPr/>
          </p:nvSpPr>
          <p:spPr>
            <a:xfrm>
              <a:off x="1422169" y="304800"/>
              <a:ext cx="1053716" cy="1676400"/>
            </a:xfrm>
            <a:prstGeom prst="roundRect">
              <a:avLst>
                <a:gd name="adj" fmla="val 10000"/>
              </a:avLst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124" name="Grupo"/>
            <p:cNvGrpSpPr/>
            <p:nvPr/>
          </p:nvGrpSpPr>
          <p:grpSpPr>
            <a:xfrm>
              <a:off x="1422169" y="2286000"/>
              <a:ext cx="1053716" cy="2794000"/>
              <a:chOff x="0" y="0"/>
              <a:chExt cx="1053715" cy="2794000"/>
            </a:xfrm>
          </p:grpSpPr>
          <p:sp>
            <p:nvSpPr>
              <p:cNvPr id="122" name="Figura"/>
              <p:cNvSpPr/>
              <p:nvPr/>
            </p:nvSpPr>
            <p:spPr>
              <a:xfrm>
                <a:off x="0" y="0"/>
                <a:ext cx="1053716" cy="2794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32" y="21600"/>
                    </a:moveTo>
                    <a:lnTo>
                      <a:pt x="2268" y="21600"/>
                    </a:lnTo>
                    <a:cubicBezTo>
                      <a:pt x="1015" y="21600"/>
                      <a:pt x="0" y="21217"/>
                      <a:pt x="0" y="20745"/>
                    </a:cubicBez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0745"/>
                    </a:lnTo>
                    <a:cubicBezTo>
                      <a:pt x="21600" y="21217"/>
                      <a:pt x="20585" y="21600"/>
                      <a:pt x="19332" y="216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9482E"/>
                  </a:gs>
                  <a:gs pos="80000">
                    <a:srgbClr val="C95E3C"/>
                  </a:gs>
                  <a:gs pos="100000">
                    <a:srgbClr val="CD5D3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ts val="700"/>
                  </a:spcBef>
                  <a:defRPr sz="11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3" name="TEMA 2 .      CO-GENERACIÓN"/>
              <p:cNvSpPr txBox="1"/>
              <p:nvPr/>
            </p:nvSpPr>
            <p:spPr>
              <a:xfrm>
                <a:off x="32404" y="0"/>
                <a:ext cx="988907" cy="6187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8231" tIns="78231" rIns="78231" bIns="78231" numCol="1" anchor="t">
                <a:spAutoFit/>
              </a:bodyPr>
              <a:lstStyle>
                <a:lvl1pPr algn="ctr" defTabSz="488950">
                  <a:lnSpc>
                    <a:spcPct val="90000"/>
                  </a:lnSpc>
                  <a:spcBef>
                    <a:spcPts val="400"/>
                  </a:spcBef>
                  <a:defRPr sz="11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TEMA 2 .      CO-GENERACIÓN</a:t>
                </a:r>
              </a:p>
            </p:txBody>
          </p:sp>
        </p:grpSp>
        <p:sp>
          <p:nvSpPr>
            <p:cNvPr id="125" name="Rectángulo redondeado"/>
            <p:cNvSpPr/>
            <p:nvPr/>
          </p:nvSpPr>
          <p:spPr>
            <a:xfrm>
              <a:off x="2581255" y="304800"/>
              <a:ext cx="1053716" cy="1676400"/>
            </a:xfrm>
            <a:prstGeom prst="roundRect">
              <a:avLst>
                <a:gd name="adj" fmla="val 10000"/>
              </a:avLst>
            </a:prstGeom>
            <a:blipFill rotWithShape="1">
              <a:blip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128" name="Grupo"/>
            <p:cNvGrpSpPr/>
            <p:nvPr/>
          </p:nvGrpSpPr>
          <p:grpSpPr>
            <a:xfrm>
              <a:off x="2581255" y="2286000"/>
              <a:ext cx="1053716" cy="2794000"/>
              <a:chOff x="0" y="0"/>
              <a:chExt cx="1053715" cy="2794000"/>
            </a:xfrm>
          </p:grpSpPr>
          <p:sp>
            <p:nvSpPr>
              <p:cNvPr id="126" name="Figura"/>
              <p:cNvSpPr/>
              <p:nvPr/>
            </p:nvSpPr>
            <p:spPr>
              <a:xfrm>
                <a:off x="0" y="0"/>
                <a:ext cx="1053716" cy="2794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32" y="21600"/>
                    </a:moveTo>
                    <a:lnTo>
                      <a:pt x="2268" y="21600"/>
                    </a:lnTo>
                    <a:cubicBezTo>
                      <a:pt x="1015" y="21600"/>
                      <a:pt x="0" y="21217"/>
                      <a:pt x="0" y="20745"/>
                    </a:cubicBez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0745"/>
                    </a:lnTo>
                    <a:cubicBezTo>
                      <a:pt x="21600" y="21217"/>
                      <a:pt x="20585" y="21600"/>
                      <a:pt x="19332" y="216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86030"/>
                  </a:gs>
                  <a:gs pos="80000">
                    <a:srgbClr val="C87E3F"/>
                  </a:gs>
                  <a:gs pos="100000">
                    <a:srgbClr val="CC7E3C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700"/>
                  </a:spcBef>
                  <a:defRPr sz="1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7" name="TEMA 3 . ROL"/>
              <p:cNvSpPr txBox="1"/>
              <p:nvPr/>
            </p:nvSpPr>
            <p:spPr>
              <a:xfrm>
                <a:off x="32404" y="0"/>
                <a:ext cx="988907" cy="4841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3152" tIns="73152" rIns="73152" bIns="73152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500"/>
                  </a:spcBef>
                  <a:defRPr sz="1200" b="1">
                    <a:solidFill>
                      <a:srgbClr val="FFFFFF"/>
                    </a:solidFill>
                  </a:defRPr>
                </a:pPr>
                <a:r>
                  <a:t>TEMA 3 . ROL</a:t>
                </a:r>
              </a:p>
            </p:txBody>
          </p:sp>
        </p:grpSp>
        <p:sp>
          <p:nvSpPr>
            <p:cNvPr id="129" name="Rectángulo redondeado"/>
            <p:cNvSpPr/>
            <p:nvPr/>
          </p:nvSpPr>
          <p:spPr>
            <a:xfrm>
              <a:off x="3740341" y="304800"/>
              <a:ext cx="1053716" cy="1676400"/>
            </a:xfrm>
            <a:prstGeom prst="roundRect">
              <a:avLst>
                <a:gd name="adj" fmla="val 10000"/>
              </a:avLst>
            </a:prstGeom>
            <a:blipFill rotWithShape="1">
              <a:blip r:embed="rId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132" name="Grupo"/>
            <p:cNvGrpSpPr/>
            <p:nvPr/>
          </p:nvGrpSpPr>
          <p:grpSpPr>
            <a:xfrm>
              <a:off x="3740341" y="2286000"/>
              <a:ext cx="1053716" cy="2794000"/>
              <a:chOff x="0" y="0"/>
              <a:chExt cx="1053715" cy="2794000"/>
            </a:xfrm>
          </p:grpSpPr>
          <p:sp>
            <p:nvSpPr>
              <p:cNvPr id="130" name="Figura"/>
              <p:cNvSpPr/>
              <p:nvPr/>
            </p:nvSpPr>
            <p:spPr>
              <a:xfrm>
                <a:off x="0" y="0"/>
                <a:ext cx="1053716" cy="2794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32" y="21600"/>
                    </a:moveTo>
                    <a:lnTo>
                      <a:pt x="2268" y="21600"/>
                    </a:lnTo>
                    <a:cubicBezTo>
                      <a:pt x="1015" y="21600"/>
                      <a:pt x="0" y="21217"/>
                      <a:pt x="0" y="20745"/>
                    </a:cubicBez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0745"/>
                    </a:lnTo>
                    <a:cubicBezTo>
                      <a:pt x="21600" y="21217"/>
                      <a:pt x="20585" y="21600"/>
                      <a:pt x="19332" y="216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77631"/>
                  </a:gs>
                  <a:gs pos="80000">
                    <a:srgbClr val="C79B41"/>
                  </a:gs>
                  <a:gs pos="100000">
                    <a:srgbClr val="CA9D3F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700"/>
                  </a:spcBef>
                  <a:defRPr sz="1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1" name="TEMA 4 . FACTORES"/>
              <p:cNvSpPr txBox="1"/>
              <p:nvPr/>
            </p:nvSpPr>
            <p:spPr>
              <a:xfrm>
                <a:off x="32404" y="0"/>
                <a:ext cx="988907" cy="4841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3152" tIns="73152" rIns="73152" bIns="73152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</a:defRPr>
                </a:pPr>
                <a:r>
                  <a:t> </a:t>
                </a:r>
                <a:r>
                  <a:rPr b="1"/>
                  <a:t>TEMA 4 . FACTORES</a:t>
                </a:r>
              </a:p>
            </p:txBody>
          </p:sp>
        </p:grpSp>
        <p:sp>
          <p:nvSpPr>
            <p:cNvPr id="133" name="Rectángulo redondeado"/>
            <p:cNvSpPr/>
            <p:nvPr/>
          </p:nvSpPr>
          <p:spPr>
            <a:xfrm>
              <a:off x="4899428" y="304800"/>
              <a:ext cx="1053716" cy="1676400"/>
            </a:xfrm>
            <a:prstGeom prst="roundRect">
              <a:avLst>
                <a:gd name="adj" fmla="val 10000"/>
              </a:avLst>
            </a:prstGeom>
            <a:blipFill rotWithShape="1">
              <a:blip r:embed="rId6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136" name="Grupo"/>
            <p:cNvGrpSpPr/>
            <p:nvPr/>
          </p:nvGrpSpPr>
          <p:grpSpPr>
            <a:xfrm>
              <a:off x="4899428" y="2286000"/>
              <a:ext cx="1053716" cy="2794000"/>
              <a:chOff x="0" y="0"/>
              <a:chExt cx="1053715" cy="2794000"/>
            </a:xfrm>
          </p:grpSpPr>
          <p:sp>
            <p:nvSpPr>
              <p:cNvPr id="134" name="Figura"/>
              <p:cNvSpPr/>
              <p:nvPr/>
            </p:nvSpPr>
            <p:spPr>
              <a:xfrm>
                <a:off x="0" y="0"/>
                <a:ext cx="1053716" cy="2794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32" y="21600"/>
                    </a:moveTo>
                    <a:lnTo>
                      <a:pt x="2268" y="21600"/>
                    </a:lnTo>
                    <a:cubicBezTo>
                      <a:pt x="1015" y="21600"/>
                      <a:pt x="0" y="21217"/>
                      <a:pt x="0" y="20745"/>
                    </a:cubicBez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0745"/>
                    </a:lnTo>
                    <a:cubicBezTo>
                      <a:pt x="21600" y="21217"/>
                      <a:pt x="20585" y="21600"/>
                      <a:pt x="19332" y="216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68C33"/>
                  </a:gs>
                  <a:gs pos="80000">
                    <a:srgbClr val="C6B843"/>
                  </a:gs>
                  <a:gs pos="100000">
                    <a:srgbClr val="C9BA41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700"/>
                  </a:spcBef>
                  <a:defRPr sz="1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5" name="TEMA 5 . INICIATIVAS"/>
              <p:cNvSpPr txBox="1"/>
              <p:nvPr/>
            </p:nvSpPr>
            <p:spPr>
              <a:xfrm>
                <a:off x="32404" y="0"/>
                <a:ext cx="988907" cy="4841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3152" tIns="73152" rIns="73152" bIns="73152" numCol="1" anchor="t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500"/>
                  </a:spcBef>
                  <a:defRPr sz="12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TEMA 5 . INICIATIVAS</a:t>
                </a:r>
              </a:p>
            </p:txBody>
          </p:sp>
        </p:grpSp>
        <p:sp>
          <p:nvSpPr>
            <p:cNvPr id="137" name="Rectángulo redondeado"/>
            <p:cNvSpPr/>
            <p:nvPr/>
          </p:nvSpPr>
          <p:spPr>
            <a:xfrm>
              <a:off x="6058515" y="304800"/>
              <a:ext cx="1053716" cy="1676400"/>
            </a:xfrm>
            <a:prstGeom prst="roundRect">
              <a:avLst>
                <a:gd name="adj" fmla="val 10000"/>
              </a:avLst>
            </a:prstGeom>
            <a:blipFill rotWithShape="1">
              <a:blip r:embed="rId7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140" name="Grupo"/>
            <p:cNvGrpSpPr/>
            <p:nvPr/>
          </p:nvGrpSpPr>
          <p:grpSpPr>
            <a:xfrm>
              <a:off x="6058515" y="2286000"/>
              <a:ext cx="1053716" cy="2794000"/>
              <a:chOff x="0" y="0"/>
              <a:chExt cx="1053715" cy="2794000"/>
            </a:xfrm>
          </p:grpSpPr>
          <p:sp>
            <p:nvSpPr>
              <p:cNvPr id="138" name="Figura"/>
              <p:cNvSpPr/>
              <p:nvPr/>
            </p:nvSpPr>
            <p:spPr>
              <a:xfrm>
                <a:off x="0" y="0"/>
                <a:ext cx="1053716" cy="2794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32" y="21600"/>
                    </a:moveTo>
                    <a:lnTo>
                      <a:pt x="2268" y="21600"/>
                    </a:lnTo>
                    <a:cubicBezTo>
                      <a:pt x="1015" y="21600"/>
                      <a:pt x="0" y="21217"/>
                      <a:pt x="0" y="20745"/>
                    </a:cubicBez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0745"/>
                    </a:lnTo>
                    <a:cubicBezTo>
                      <a:pt x="21600" y="21217"/>
                      <a:pt x="20585" y="21600"/>
                      <a:pt x="19332" y="216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B9535"/>
                  </a:gs>
                  <a:gs pos="80000">
                    <a:srgbClr val="B6C446"/>
                  </a:gs>
                  <a:gs pos="100000">
                    <a:srgbClr val="B9C843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700"/>
                  </a:spcBef>
                  <a:defRPr sz="1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9" name="TEMA 6 . TENTATIVAS"/>
              <p:cNvSpPr txBox="1"/>
              <p:nvPr/>
            </p:nvSpPr>
            <p:spPr>
              <a:xfrm>
                <a:off x="32404" y="0"/>
                <a:ext cx="988907" cy="4841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3152" tIns="73152" rIns="73152" bIns="73152" numCol="1" anchor="t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500"/>
                  </a:spcBef>
                  <a:defRPr sz="12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TEMA 6 . TENTATIVAS</a:t>
                </a:r>
              </a:p>
            </p:txBody>
          </p:sp>
        </p:grpSp>
        <p:sp>
          <p:nvSpPr>
            <p:cNvPr id="141" name="Rectángulo redondeado"/>
            <p:cNvSpPr/>
            <p:nvPr/>
          </p:nvSpPr>
          <p:spPr>
            <a:xfrm>
              <a:off x="7217602" y="304800"/>
              <a:ext cx="1053716" cy="1676400"/>
            </a:xfrm>
            <a:prstGeom prst="roundRect">
              <a:avLst>
                <a:gd name="adj" fmla="val 10000"/>
              </a:avLst>
            </a:prstGeom>
            <a:blipFill rotWithShape="1">
              <a:blip r:embed="rId8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144" name="Grupo"/>
            <p:cNvGrpSpPr/>
            <p:nvPr/>
          </p:nvGrpSpPr>
          <p:grpSpPr>
            <a:xfrm>
              <a:off x="7217602" y="2286000"/>
              <a:ext cx="1053716" cy="2794000"/>
              <a:chOff x="0" y="0"/>
              <a:chExt cx="1053715" cy="2794000"/>
            </a:xfrm>
          </p:grpSpPr>
          <p:sp>
            <p:nvSpPr>
              <p:cNvPr id="142" name="Figura"/>
              <p:cNvSpPr/>
              <p:nvPr/>
            </p:nvSpPr>
            <p:spPr>
              <a:xfrm>
                <a:off x="0" y="0"/>
                <a:ext cx="1053716" cy="2794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32" y="21600"/>
                    </a:moveTo>
                    <a:lnTo>
                      <a:pt x="2268" y="21600"/>
                    </a:lnTo>
                    <a:cubicBezTo>
                      <a:pt x="1015" y="21600"/>
                      <a:pt x="0" y="21217"/>
                      <a:pt x="0" y="20745"/>
                    </a:cubicBez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0745"/>
                    </a:lnTo>
                    <a:cubicBezTo>
                      <a:pt x="21600" y="21217"/>
                      <a:pt x="20585" y="21600"/>
                      <a:pt x="19332" y="2160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769537"/>
                  </a:gs>
                  <a:gs pos="80000">
                    <a:srgbClr val="9BC348"/>
                  </a:gs>
                  <a:gs pos="100000">
                    <a:srgbClr val="9CC646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 defTabSz="488950">
                  <a:lnSpc>
                    <a:spcPct val="90000"/>
                  </a:lnSpc>
                  <a:spcBef>
                    <a:spcPts val="700"/>
                  </a:spcBef>
                  <a:defRPr sz="11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3" name="TEMA 7 . FUERZA"/>
              <p:cNvSpPr txBox="1"/>
              <p:nvPr/>
            </p:nvSpPr>
            <p:spPr>
              <a:xfrm>
                <a:off x="32404" y="0"/>
                <a:ext cx="988907" cy="459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3152" tIns="73152" rIns="73152" bIns="73152" numCol="1" anchor="t">
                <a:spAutoFit/>
              </a:bodyPr>
              <a:lstStyle>
                <a:lvl1pPr algn="ctr" defTabSz="488950">
                  <a:lnSpc>
                    <a:spcPct val="90000"/>
                  </a:lnSpc>
                  <a:spcBef>
                    <a:spcPts val="400"/>
                  </a:spcBef>
                  <a:defRPr sz="11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TEMA 7 . FUERZA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9">
        <p:push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G_8066.JPG" descr="IMG_806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Diagrama 1"/>
          <p:cNvGrpSpPr/>
          <p:nvPr/>
        </p:nvGrpSpPr>
        <p:grpSpPr>
          <a:xfrm>
            <a:off x="1875464" y="2174797"/>
            <a:ext cx="5393069" cy="2508405"/>
            <a:chOff x="0" y="0"/>
            <a:chExt cx="5393067" cy="2508403"/>
          </a:xfrm>
        </p:grpSpPr>
        <p:grpSp>
          <p:nvGrpSpPr>
            <p:cNvPr id="151" name="Grupo"/>
            <p:cNvGrpSpPr/>
            <p:nvPr/>
          </p:nvGrpSpPr>
          <p:grpSpPr>
            <a:xfrm>
              <a:off x="0" y="0"/>
              <a:ext cx="1254202" cy="752521"/>
              <a:chOff x="0" y="0"/>
              <a:chExt cx="1254201" cy="752520"/>
            </a:xfrm>
          </p:grpSpPr>
          <p:sp>
            <p:nvSpPr>
              <p:cNvPr id="149" name="Rectángulo"/>
              <p:cNvSpPr/>
              <p:nvPr/>
            </p:nvSpPr>
            <p:spPr>
              <a:xfrm>
                <a:off x="-1" y="0"/>
                <a:ext cx="1254203" cy="75252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hueOff val="357503"/>
                      <a:satOff val="54545"/>
                      <a:lumOff val="29273"/>
                    </a:schemeClr>
                  </a:gs>
                  <a:gs pos="35000">
                    <a:srgbClr val="BDD4FF"/>
                  </a:gs>
                  <a:gs pos="100000">
                    <a:schemeClr val="accent1">
                      <a:hueOff val="418253"/>
                      <a:satOff val="54545"/>
                      <a:lumOff val="42493"/>
                    </a:schemeClr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/>
                </a:pPr>
                <a:endParaRPr/>
              </a:p>
            </p:txBody>
          </p:sp>
          <p:sp>
            <p:nvSpPr>
              <p:cNvPr id="150" name="Premisa mayor"/>
              <p:cNvSpPr txBox="1"/>
              <p:nvPr/>
            </p:nvSpPr>
            <p:spPr>
              <a:xfrm>
                <a:off x="0" y="241640"/>
                <a:ext cx="1254201" cy="269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 b="1"/>
                </a:lvl1pPr>
              </a:lstStyle>
              <a:p>
                <a:r>
                  <a:t>Premisa mayor </a:t>
                </a:r>
              </a:p>
            </p:txBody>
          </p:sp>
        </p:grpSp>
        <p:grpSp>
          <p:nvGrpSpPr>
            <p:cNvPr id="154" name="Grupo"/>
            <p:cNvGrpSpPr/>
            <p:nvPr/>
          </p:nvGrpSpPr>
          <p:grpSpPr>
            <a:xfrm>
              <a:off x="1379623" y="0"/>
              <a:ext cx="1254202" cy="752521"/>
              <a:chOff x="0" y="0"/>
              <a:chExt cx="1254201" cy="752520"/>
            </a:xfrm>
          </p:grpSpPr>
          <p:sp>
            <p:nvSpPr>
              <p:cNvPr id="152" name="Rectángulo"/>
              <p:cNvSpPr/>
              <p:nvPr/>
            </p:nvSpPr>
            <p:spPr>
              <a:xfrm>
                <a:off x="-1" y="0"/>
                <a:ext cx="1254203" cy="75252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hueOff val="357503"/>
                      <a:satOff val="54545"/>
                      <a:lumOff val="29273"/>
                    </a:schemeClr>
                  </a:gs>
                  <a:gs pos="35000">
                    <a:srgbClr val="BDD4FF"/>
                  </a:gs>
                  <a:gs pos="100000">
                    <a:schemeClr val="accent1">
                      <a:hueOff val="418253"/>
                      <a:satOff val="54545"/>
                      <a:lumOff val="42493"/>
                    </a:schemeClr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/>
                </a:pPr>
                <a:endParaRPr/>
              </a:p>
            </p:txBody>
          </p:sp>
          <p:sp>
            <p:nvSpPr>
              <p:cNvPr id="153" name="Gestión del conocimiento"/>
              <p:cNvSpPr txBox="1"/>
              <p:nvPr/>
            </p:nvSpPr>
            <p:spPr>
              <a:xfrm>
                <a:off x="0" y="161630"/>
                <a:ext cx="1254201" cy="4292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 b="1"/>
                </a:lvl1pPr>
              </a:lstStyle>
              <a:p>
                <a:r>
                  <a:t>Gestión del conocimiento </a:t>
                </a:r>
              </a:p>
            </p:txBody>
          </p:sp>
        </p:grpSp>
        <p:grpSp>
          <p:nvGrpSpPr>
            <p:cNvPr id="157" name="Grupo"/>
            <p:cNvGrpSpPr/>
            <p:nvPr/>
          </p:nvGrpSpPr>
          <p:grpSpPr>
            <a:xfrm>
              <a:off x="2759245" y="0"/>
              <a:ext cx="1254202" cy="752521"/>
              <a:chOff x="0" y="0"/>
              <a:chExt cx="1254201" cy="752520"/>
            </a:xfrm>
          </p:grpSpPr>
          <p:sp>
            <p:nvSpPr>
              <p:cNvPr id="155" name="Rectángulo"/>
              <p:cNvSpPr/>
              <p:nvPr/>
            </p:nvSpPr>
            <p:spPr>
              <a:xfrm>
                <a:off x="-1" y="0"/>
                <a:ext cx="1254203" cy="75252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hueOff val="357503"/>
                      <a:satOff val="54545"/>
                      <a:lumOff val="29273"/>
                    </a:schemeClr>
                  </a:gs>
                  <a:gs pos="35000">
                    <a:srgbClr val="BDD4FF"/>
                  </a:gs>
                  <a:gs pos="100000">
                    <a:schemeClr val="accent1">
                      <a:hueOff val="418253"/>
                      <a:satOff val="54545"/>
                      <a:lumOff val="42493"/>
                    </a:schemeClr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/>
                </a:pPr>
                <a:endParaRPr/>
              </a:p>
            </p:txBody>
          </p:sp>
          <p:sp>
            <p:nvSpPr>
              <p:cNvPr id="156" name="Mixtificación de investigaciones"/>
              <p:cNvSpPr txBox="1"/>
              <p:nvPr/>
            </p:nvSpPr>
            <p:spPr>
              <a:xfrm>
                <a:off x="0" y="161630"/>
                <a:ext cx="1254201" cy="4292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 b="1"/>
                </a:lvl1pPr>
              </a:lstStyle>
              <a:p>
                <a:r>
                  <a:t>Mixtificación de investigaciones </a:t>
                </a:r>
              </a:p>
            </p:txBody>
          </p:sp>
        </p:grpSp>
        <p:grpSp>
          <p:nvGrpSpPr>
            <p:cNvPr id="160" name="Grupo"/>
            <p:cNvGrpSpPr/>
            <p:nvPr/>
          </p:nvGrpSpPr>
          <p:grpSpPr>
            <a:xfrm>
              <a:off x="4138866" y="0"/>
              <a:ext cx="1254202" cy="752521"/>
              <a:chOff x="0" y="0"/>
              <a:chExt cx="1254201" cy="752520"/>
            </a:xfrm>
          </p:grpSpPr>
          <p:sp>
            <p:nvSpPr>
              <p:cNvPr id="158" name="Rectángulo"/>
              <p:cNvSpPr/>
              <p:nvPr/>
            </p:nvSpPr>
            <p:spPr>
              <a:xfrm>
                <a:off x="-1" y="0"/>
                <a:ext cx="1254203" cy="75252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hueOff val="357503"/>
                      <a:satOff val="54545"/>
                      <a:lumOff val="29273"/>
                    </a:schemeClr>
                  </a:gs>
                  <a:gs pos="35000">
                    <a:srgbClr val="BDD4FF"/>
                  </a:gs>
                  <a:gs pos="100000">
                    <a:schemeClr val="accent1">
                      <a:hueOff val="418253"/>
                      <a:satOff val="54545"/>
                      <a:lumOff val="42493"/>
                    </a:schemeClr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/>
                </a:pPr>
                <a:endParaRPr/>
              </a:p>
            </p:txBody>
          </p:sp>
          <p:sp>
            <p:nvSpPr>
              <p:cNvPr id="159" name="Maximización de sinergias"/>
              <p:cNvSpPr txBox="1"/>
              <p:nvPr/>
            </p:nvSpPr>
            <p:spPr>
              <a:xfrm>
                <a:off x="0" y="161630"/>
                <a:ext cx="1254201" cy="4292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 b="1"/>
                </a:lvl1pPr>
              </a:lstStyle>
              <a:p>
                <a:r>
                  <a:t>Maximización de sinergias </a:t>
                </a:r>
              </a:p>
            </p:txBody>
          </p:sp>
        </p:grpSp>
        <p:grpSp>
          <p:nvGrpSpPr>
            <p:cNvPr id="163" name="Grupo"/>
            <p:cNvGrpSpPr/>
            <p:nvPr/>
          </p:nvGrpSpPr>
          <p:grpSpPr>
            <a:xfrm>
              <a:off x="0" y="877941"/>
              <a:ext cx="1254202" cy="752521"/>
              <a:chOff x="0" y="0"/>
              <a:chExt cx="1254201" cy="752520"/>
            </a:xfrm>
          </p:grpSpPr>
          <p:sp>
            <p:nvSpPr>
              <p:cNvPr id="161" name="Rectángulo"/>
              <p:cNvSpPr/>
              <p:nvPr/>
            </p:nvSpPr>
            <p:spPr>
              <a:xfrm>
                <a:off x="-1" y="0"/>
                <a:ext cx="1254203" cy="75252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hueOff val="357503"/>
                      <a:satOff val="54545"/>
                      <a:lumOff val="29273"/>
                    </a:schemeClr>
                  </a:gs>
                  <a:gs pos="35000">
                    <a:srgbClr val="BDD4FF"/>
                  </a:gs>
                  <a:gs pos="100000">
                    <a:schemeClr val="accent1">
                      <a:hueOff val="418253"/>
                      <a:satOff val="54545"/>
                      <a:lumOff val="42493"/>
                    </a:schemeClr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/>
                </a:pPr>
                <a:endParaRPr/>
              </a:p>
            </p:txBody>
          </p:sp>
          <p:sp>
            <p:nvSpPr>
              <p:cNvPr id="162" name="Garantía de sostenibilidad"/>
              <p:cNvSpPr txBox="1"/>
              <p:nvPr/>
            </p:nvSpPr>
            <p:spPr>
              <a:xfrm>
                <a:off x="0" y="161630"/>
                <a:ext cx="1254201" cy="4292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 b="1"/>
                </a:lvl1pPr>
              </a:lstStyle>
              <a:p>
                <a:r>
                  <a:t>Garantía de sostenibilidad </a:t>
                </a:r>
              </a:p>
            </p:txBody>
          </p:sp>
        </p:grpSp>
        <p:grpSp>
          <p:nvGrpSpPr>
            <p:cNvPr id="166" name="Grupo"/>
            <p:cNvGrpSpPr/>
            <p:nvPr/>
          </p:nvGrpSpPr>
          <p:grpSpPr>
            <a:xfrm>
              <a:off x="1379623" y="877941"/>
              <a:ext cx="1254202" cy="752521"/>
              <a:chOff x="0" y="0"/>
              <a:chExt cx="1254201" cy="752520"/>
            </a:xfrm>
          </p:grpSpPr>
          <p:sp>
            <p:nvSpPr>
              <p:cNvPr id="164" name="Rectángulo"/>
              <p:cNvSpPr/>
              <p:nvPr/>
            </p:nvSpPr>
            <p:spPr>
              <a:xfrm>
                <a:off x="-1" y="0"/>
                <a:ext cx="1254203" cy="75252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hueOff val="357503"/>
                      <a:satOff val="54545"/>
                      <a:lumOff val="29273"/>
                    </a:schemeClr>
                  </a:gs>
                  <a:gs pos="35000">
                    <a:srgbClr val="BDD4FF"/>
                  </a:gs>
                  <a:gs pos="100000">
                    <a:schemeClr val="accent1">
                      <a:hueOff val="418253"/>
                      <a:satOff val="54545"/>
                      <a:lumOff val="42493"/>
                    </a:schemeClr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/>
                </a:pPr>
                <a:endParaRPr/>
              </a:p>
            </p:txBody>
          </p:sp>
          <p:sp>
            <p:nvSpPr>
              <p:cNvPr id="165" name="Marco de competencias"/>
              <p:cNvSpPr txBox="1"/>
              <p:nvPr/>
            </p:nvSpPr>
            <p:spPr>
              <a:xfrm>
                <a:off x="0" y="161630"/>
                <a:ext cx="1254201" cy="4292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 b="1"/>
                </a:lvl1pPr>
              </a:lstStyle>
              <a:p>
                <a:r>
                  <a:t>Marco de competencias </a:t>
                </a:r>
              </a:p>
            </p:txBody>
          </p:sp>
        </p:grpSp>
        <p:grpSp>
          <p:nvGrpSpPr>
            <p:cNvPr id="169" name="Grupo"/>
            <p:cNvGrpSpPr/>
            <p:nvPr/>
          </p:nvGrpSpPr>
          <p:grpSpPr>
            <a:xfrm>
              <a:off x="2759245" y="877941"/>
              <a:ext cx="1254202" cy="752521"/>
              <a:chOff x="0" y="0"/>
              <a:chExt cx="1254201" cy="752520"/>
            </a:xfrm>
          </p:grpSpPr>
          <p:sp>
            <p:nvSpPr>
              <p:cNvPr id="167" name="Rectángulo"/>
              <p:cNvSpPr/>
              <p:nvPr/>
            </p:nvSpPr>
            <p:spPr>
              <a:xfrm>
                <a:off x="-1" y="0"/>
                <a:ext cx="1254203" cy="75252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hueOff val="357503"/>
                      <a:satOff val="54545"/>
                      <a:lumOff val="29273"/>
                    </a:schemeClr>
                  </a:gs>
                  <a:gs pos="35000">
                    <a:srgbClr val="BDD4FF"/>
                  </a:gs>
                  <a:gs pos="100000">
                    <a:schemeClr val="accent1">
                      <a:hueOff val="418253"/>
                      <a:satOff val="54545"/>
                      <a:lumOff val="42493"/>
                    </a:schemeClr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/>
                </a:pPr>
                <a:endParaRPr/>
              </a:p>
            </p:txBody>
          </p:sp>
          <p:sp>
            <p:nvSpPr>
              <p:cNvPr id="168" name="Tercera vía"/>
              <p:cNvSpPr txBox="1"/>
              <p:nvPr/>
            </p:nvSpPr>
            <p:spPr>
              <a:xfrm>
                <a:off x="0" y="241640"/>
                <a:ext cx="1254201" cy="269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 b="1"/>
                </a:lvl1pPr>
              </a:lstStyle>
              <a:p>
                <a:r>
                  <a:t>Tercera vía </a:t>
                </a:r>
              </a:p>
            </p:txBody>
          </p:sp>
        </p:grpSp>
        <p:grpSp>
          <p:nvGrpSpPr>
            <p:cNvPr id="172" name="Grupo"/>
            <p:cNvGrpSpPr/>
            <p:nvPr/>
          </p:nvGrpSpPr>
          <p:grpSpPr>
            <a:xfrm>
              <a:off x="4138866" y="877941"/>
              <a:ext cx="1254202" cy="752521"/>
              <a:chOff x="0" y="0"/>
              <a:chExt cx="1254201" cy="752520"/>
            </a:xfrm>
          </p:grpSpPr>
          <p:sp>
            <p:nvSpPr>
              <p:cNvPr id="170" name="Rectángulo"/>
              <p:cNvSpPr/>
              <p:nvPr/>
            </p:nvSpPr>
            <p:spPr>
              <a:xfrm>
                <a:off x="-1" y="0"/>
                <a:ext cx="1254203" cy="75252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hueOff val="357503"/>
                      <a:satOff val="54545"/>
                      <a:lumOff val="29273"/>
                    </a:schemeClr>
                  </a:gs>
                  <a:gs pos="35000">
                    <a:srgbClr val="BDD4FF"/>
                  </a:gs>
                  <a:gs pos="100000">
                    <a:schemeClr val="accent1">
                      <a:hueOff val="418253"/>
                      <a:satOff val="54545"/>
                      <a:lumOff val="42493"/>
                    </a:schemeClr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/>
                </a:pPr>
                <a:endParaRPr/>
              </a:p>
            </p:txBody>
          </p:sp>
          <p:sp>
            <p:nvSpPr>
              <p:cNvPr id="171" name="Pensamiento reflexivo"/>
              <p:cNvSpPr txBox="1"/>
              <p:nvPr/>
            </p:nvSpPr>
            <p:spPr>
              <a:xfrm>
                <a:off x="0" y="161630"/>
                <a:ext cx="1254201" cy="4292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 b="1"/>
                </a:lvl1pPr>
              </a:lstStyle>
              <a:p>
                <a:r>
                  <a:t>Pensamiento reflexivo </a:t>
                </a:r>
              </a:p>
            </p:txBody>
          </p:sp>
        </p:grpSp>
        <p:grpSp>
          <p:nvGrpSpPr>
            <p:cNvPr id="175" name="Grupo"/>
            <p:cNvGrpSpPr/>
            <p:nvPr/>
          </p:nvGrpSpPr>
          <p:grpSpPr>
            <a:xfrm>
              <a:off x="1379623" y="1755882"/>
              <a:ext cx="1254202" cy="752522"/>
              <a:chOff x="0" y="0"/>
              <a:chExt cx="1254201" cy="752520"/>
            </a:xfrm>
          </p:grpSpPr>
          <p:sp>
            <p:nvSpPr>
              <p:cNvPr id="173" name="Rectángulo"/>
              <p:cNvSpPr/>
              <p:nvPr/>
            </p:nvSpPr>
            <p:spPr>
              <a:xfrm>
                <a:off x="-1" y="0"/>
                <a:ext cx="1254203" cy="75252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hueOff val="357503"/>
                      <a:satOff val="54545"/>
                      <a:lumOff val="29273"/>
                    </a:schemeClr>
                  </a:gs>
                  <a:gs pos="35000">
                    <a:srgbClr val="BDD4FF"/>
                  </a:gs>
                  <a:gs pos="100000">
                    <a:schemeClr val="accent1">
                      <a:hueOff val="418253"/>
                      <a:satOff val="54545"/>
                      <a:lumOff val="42493"/>
                    </a:schemeClr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/>
                </a:pPr>
                <a:endParaRPr/>
              </a:p>
            </p:txBody>
          </p:sp>
          <p:sp>
            <p:nvSpPr>
              <p:cNvPr id="174" name="De bóveda vaída a rebajada"/>
              <p:cNvSpPr txBox="1"/>
              <p:nvPr/>
            </p:nvSpPr>
            <p:spPr>
              <a:xfrm>
                <a:off x="0" y="161630"/>
                <a:ext cx="1254201" cy="4292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 b="1"/>
                </a:lvl1pPr>
              </a:lstStyle>
              <a:p>
                <a:r>
                  <a:t>De bóveda vaída a rebajada </a:t>
                </a:r>
              </a:p>
            </p:txBody>
          </p:sp>
        </p:grpSp>
        <p:grpSp>
          <p:nvGrpSpPr>
            <p:cNvPr id="178" name="Grupo"/>
            <p:cNvGrpSpPr/>
            <p:nvPr/>
          </p:nvGrpSpPr>
          <p:grpSpPr>
            <a:xfrm>
              <a:off x="2759245" y="1755882"/>
              <a:ext cx="1254202" cy="752522"/>
              <a:chOff x="0" y="0"/>
              <a:chExt cx="1254201" cy="752520"/>
            </a:xfrm>
          </p:grpSpPr>
          <p:sp>
            <p:nvSpPr>
              <p:cNvPr id="176" name="Rectángulo"/>
              <p:cNvSpPr/>
              <p:nvPr/>
            </p:nvSpPr>
            <p:spPr>
              <a:xfrm>
                <a:off x="-1" y="0"/>
                <a:ext cx="1254203" cy="75252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hueOff val="357503"/>
                      <a:satOff val="54545"/>
                      <a:lumOff val="29273"/>
                    </a:schemeClr>
                  </a:gs>
                  <a:gs pos="35000">
                    <a:srgbClr val="BDD4FF"/>
                  </a:gs>
                  <a:gs pos="100000">
                    <a:schemeClr val="accent1">
                      <a:hueOff val="418253"/>
                      <a:satOff val="54545"/>
                      <a:lumOff val="42493"/>
                    </a:schemeClr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/>
                </a:pPr>
                <a:endParaRPr/>
              </a:p>
            </p:txBody>
          </p:sp>
          <p:sp>
            <p:nvSpPr>
              <p:cNvPr id="177" name="Comunidad"/>
              <p:cNvSpPr txBox="1"/>
              <p:nvPr/>
            </p:nvSpPr>
            <p:spPr>
              <a:xfrm>
                <a:off x="0" y="241640"/>
                <a:ext cx="1254201" cy="269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 b="1"/>
                </a:lvl1pPr>
              </a:lstStyle>
              <a:p>
                <a:r>
                  <a:t>Comunidad</a:t>
                </a:r>
              </a:p>
            </p:txBody>
          </p:sp>
        </p:grpSp>
      </p:grpSp>
      <p:sp>
        <p:nvSpPr>
          <p:cNvPr id="180" name="Título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 b="1">
                <a:solidFill>
                  <a:srgbClr val="FF0000"/>
                </a:solidFill>
              </a:defRPr>
            </a:pPr>
            <a:r>
              <a:t>1. Sinopsis: capítulos de una novela sobre un Prácticum y sus personajes</a:t>
            </a:r>
            <a:br/>
            <a:endParaRPr/>
          </a:p>
        </p:txBody>
      </p:sp>
      <p:pic>
        <p:nvPicPr>
          <p:cNvPr id="181" name="Marcador de contenido 9" descr="Marcador de contenido 9"/>
          <p:cNvPicPr>
            <a:picLocks noChangeAspect="1"/>
          </p:cNvPicPr>
          <p:nvPr/>
        </p:nvPicPr>
        <p:blipFill>
          <a:blip r:embed="rId2">
            <a:extLst/>
          </a:blip>
          <a:srcRect t="29376" b="29376"/>
          <a:stretch>
            <a:fillRect/>
          </a:stretch>
        </p:blipFill>
        <p:spPr>
          <a:xfrm>
            <a:off x="3581400" y="1005828"/>
            <a:ext cx="1981200" cy="10895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G_8125.JPG" descr="IMG_81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ítulo 1"/>
          <p:cNvSpPr txBox="1"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  <a:prstGeom prst="rect">
            <a:avLst/>
          </a:prstGeom>
        </p:spPr>
        <p:txBody>
          <a:bodyPr/>
          <a:lstStyle/>
          <a:p>
            <a:pPr defTabSz="850391">
              <a:defRPr sz="4092"/>
            </a:pPr>
            <a:r>
              <a:t/>
            </a:r>
            <a:br/>
            <a:r>
              <a:rPr sz="2232" b="1">
                <a:solidFill>
                  <a:srgbClr val="FF0000"/>
                </a:solidFill>
              </a:rPr>
              <a:t>2. La co-generación de conocimiento en la supervisión instructiva</a:t>
            </a:r>
          </a:p>
        </p:txBody>
      </p:sp>
      <p:sp>
        <p:nvSpPr>
          <p:cNvPr id="186" name="Marcador de contenido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endParaRPr/>
          </a:p>
        </p:txBody>
      </p:sp>
      <p:sp>
        <p:nvSpPr>
          <p:cNvPr id="187" name="Flecha derecha 3"/>
          <p:cNvSpPr/>
          <p:nvPr/>
        </p:nvSpPr>
        <p:spPr>
          <a:xfrm>
            <a:off x="2278602" y="1855152"/>
            <a:ext cx="4586796" cy="314769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FD7E7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grpSp>
        <p:nvGrpSpPr>
          <p:cNvPr id="190" name="Agrupar 4"/>
          <p:cNvGrpSpPr/>
          <p:nvPr/>
        </p:nvGrpSpPr>
        <p:grpSpPr>
          <a:xfrm>
            <a:off x="1879681" y="2799459"/>
            <a:ext cx="1736913" cy="1259079"/>
            <a:chOff x="0" y="0"/>
            <a:chExt cx="1736911" cy="1259077"/>
          </a:xfrm>
        </p:grpSpPr>
        <p:sp>
          <p:nvSpPr>
            <p:cNvPr id="188" name="Rectángulo redondeado 11"/>
            <p:cNvSpPr/>
            <p:nvPr/>
          </p:nvSpPr>
          <p:spPr>
            <a:xfrm>
              <a:off x="0" y="0"/>
              <a:ext cx="1736912" cy="125907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/>
                </a:gs>
                <a:gs pos="80000">
                  <a:schemeClr val="accent1"/>
                </a:gs>
                <a:gs pos="100000">
                  <a:schemeClr val="accent1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89" name="Rectángulo 12"/>
            <p:cNvSpPr txBox="1"/>
            <p:nvPr/>
          </p:nvSpPr>
          <p:spPr>
            <a:xfrm>
              <a:off x="61463" y="371094"/>
              <a:ext cx="1613986" cy="5168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3339" tIns="53339" rIns="53339" bIns="53339" numCol="1" anchor="ctr">
              <a:spAutoFit/>
            </a:bodyPr>
            <a:lstStyle>
              <a:lvl1pPr algn="ctr" defTabSz="622300">
                <a:lnSpc>
                  <a:spcPct val="90000"/>
                </a:lnSpc>
                <a:spcBef>
                  <a:spcPts val="500"/>
                </a:spcBef>
                <a:defRPr sz="1400" b="1">
                  <a:solidFill>
                    <a:srgbClr val="FFFFFF"/>
                  </a:solidFill>
                </a:defRPr>
              </a:lvl1pPr>
            </a:lstStyle>
            <a:p>
              <a:r>
                <a:t>Coherencia semántica </a:t>
              </a:r>
            </a:p>
          </p:txBody>
        </p:sp>
      </p:grpSp>
      <p:grpSp>
        <p:nvGrpSpPr>
          <p:cNvPr id="193" name="Agrupar 5"/>
          <p:cNvGrpSpPr/>
          <p:nvPr/>
        </p:nvGrpSpPr>
        <p:grpSpPr>
          <a:xfrm>
            <a:off x="3703544" y="2799459"/>
            <a:ext cx="1736912" cy="1259079"/>
            <a:chOff x="0" y="0"/>
            <a:chExt cx="1736911" cy="1259077"/>
          </a:xfrm>
        </p:grpSpPr>
        <p:sp>
          <p:nvSpPr>
            <p:cNvPr id="191" name="Rectángulo redondeado 9"/>
            <p:cNvSpPr/>
            <p:nvPr/>
          </p:nvSpPr>
          <p:spPr>
            <a:xfrm>
              <a:off x="0" y="0"/>
              <a:ext cx="1736912" cy="125907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/>
                </a:gs>
                <a:gs pos="80000">
                  <a:schemeClr val="accent1"/>
                </a:gs>
                <a:gs pos="100000">
                  <a:schemeClr val="accent1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2" name="Rectángulo 10"/>
            <p:cNvSpPr txBox="1"/>
            <p:nvPr/>
          </p:nvSpPr>
          <p:spPr>
            <a:xfrm>
              <a:off x="61463" y="371094"/>
              <a:ext cx="1613986" cy="5168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3339" tIns="53339" rIns="53339" bIns="53339" numCol="1" anchor="ctr">
              <a:spAutoFit/>
            </a:bodyPr>
            <a:lstStyle>
              <a:lvl1pPr algn="ctr" defTabSz="622300">
                <a:lnSpc>
                  <a:spcPct val="90000"/>
                </a:lnSpc>
                <a:spcBef>
                  <a:spcPts val="500"/>
                </a:spcBef>
                <a:defRPr sz="1400" b="1">
                  <a:solidFill>
                    <a:srgbClr val="FFFFFF"/>
                  </a:solidFill>
                </a:defRPr>
              </a:lvl1pPr>
            </a:lstStyle>
            <a:p>
              <a:r>
                <a:t>Posicionamientos doctrinales </a:t>
              </a:r>
            </a:p>
          </p:txBody>
        </p:sp>
      </p:grpSp>
      <p:grpSp>
        <p:nvGrpSpPr>
          <p:cNvPr id="196" name="Agrupar 6"/>
          <p:cNvGrpSpPr/>
          <p:nvPr/>
        </p:nvGrpSpPr>
        <p:grpSpPr>
          <a:xfrm>
            <a:off x="5527407" y="2799459"/>
            <a:ext cx="1736912" cy="1259079"/>
            <a:chOff x="0" y="0"/>
            <a:chExt cx="1736911" cy="1259077"/>
          </a:xfrm>
        </p:grpSpPr>
        <p:sp>
          <p:nvSpPr>
            <p:cNvPr id="194" name="Rectángulo redondeado 7"/>
            <p:cNvSpPr/>
            <p:nvPr/>
          </p:nvSpPr>
          <p:spPr>
            <a:xfrm>
              <a:off x="0" y="0"/>
              <a:ext cx="1736912" cy="125907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/>
                </a:gs>
                <a:gs pos="80000">
                  <a:schemeClr val="accent1"/>
                </a:gs>
                <a:gs pos="100000">
                  <a:schemeClr val="accent1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95" name="Rectángulo 8"/>
            <p:cNvSpPr txBox="1"/>
            <p:nvPr/>
          </p:nvSpPr>
          <p:spPr>
            <a:xfrm>
              <a:off x="61463" y="371094"/>
              <a:ext cx="1613986" cy="5168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3339" tIns="53339" rIns="53339" bIns="53339" numCol="1" anchor="ctr">
              <a:spAutoFit/>
            </a:bodyPr>
            <a:lstStyle>
              <a:lvl1pPr algn="ctr" defTabSz="622300">
                <a:lnSpc>
                  <a:spcPct val="90000"/>
                </a:lnSpc>
                <a:spcBef>
                  <a:spcPts val="500"/>
                </a:spcBef>
                <a:defRPr sz="1400" b="1">
                  <a:solidFill>
                    <a:srgbClr val="FFFFFF"/>
                  </a:solidFill>
                </a:defRPr>
              </a:lvl1pPr>
            </a:lstStyle>
            <a:p>
              <a:r>
                <a:t>Resiliencia de un EPU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dissolve/>
      </p:transition>
    </mc:Choice>
    <mc:Fallback xmlns="">
      <p:transition spd="fast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fullsizeoutput_ce.jpeg" descr="fullsizeoutput_c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ítulo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400" b="1">
                <a:solidFill>
                  <a:srgbClr val="FF0000"/>
                </a:solidFill>
              </a:defRPr>
            </a:pPr>
            <a:r>
              <a:t>3. Variaciones nominales del rol de profesor cooperante</a:t>
            </a:r>
            <a:r>
              <a:rPr b="0"/>
              <a:t> </a:t>
            </a:r>
          </a:p>
        </p:txBody>
      </p:sp>
      <p:pic>
        <p:nvPicPr>
          <p:cNvPr id="201" name="Marcador de contenido 3" descr="Marcador de contenido 3"/>
          <p:cNvPicPr>
            <a:picLocks noChangeAspect="1"/>
          </p:cNvPicPr>
          <p:nvPr/>
        </p:nvPicPr>
        <p:blipFill>
          <a:blip r:embed="rId2">
            <a:extLst/>
          </a:blip>
          <a:srcRect t="1115" b="1114"/>
          <a:stretch>
            <a:fillRect/>
          </a:stretch>
        </p:blipFill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6" name="Diagrama 4"/>
          <p:cNvGrpSpPr/>
          <p:nvPr/>
        </p:nvGrpSpPr>
        <p:grpSpPr>
          <a:xfrm>
            <a:off x="2412591" y="1829619"/>
            <a:ext cx="4304848" cy="3146055"/>
            <a:chOff x="0" y="0"/>
            <a:chExt cx="4304846" cy="3146054"/>
          </a:xfrm>
        </p:grpSpPr>
        <p:grpSp>
          <p:nvGrpSpPr>
            <p:cNvPr id="204" name="Grupo"/>
            <p:cNvGrpSpPr/>
            <p:nvPr/>
          </p:nvGrpSpPr>
          <p:grpSpPr>
            <a:xfrm>
              <a:off x="1384204" y="0"/>
              <a:ext cx="1420314" cy="550066"/>
              <a:chOff x="0" y="0"/>
              <a:chExt cx="1420313" cy="550065"/>
            </a:xfrm>
          </p:grpSpPr>
          <p:sp>
            <p:nvSpPr>
              <p:cNvPr id="202" name="Rectángulo redondeado"/>
              <p:cNvSpPr/>
              <p:nvPr/>
            </p:nvSpPr>
            <p:spPr>
              <a:xfrm>
                <a:off x="0" y="0"/>
                <a:ext cx="1420314" cy="550066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rgbClr val="2E5E97"/>
                  </a:gs>
                  <a:gs pos="80000">
                    <a:srgbClr val="3C7BC7"/>
                  </a:gs>
                  <a:gs pos="100000">
                    <a:srgbClr val="3A7CC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3" name="Iconografía"/>
              <p:cNvSpPr txBox="1"/>
              <p:nvPr/>
            </p:nvSpPr>
            <p:spPr>
              <a:xfrm>
                <a:off x="26852" y="140412"/>
                <a:ext cx="1366610" cy="269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Iconografía</a:t>
                </a:r>
              </a:p>
            </p:txBody>
          </p:sp>
        </p:grpSp>
        <p:sp>
          <p:nvSpPr>
            <p:cNvPr id="205" name="Línea"/>
            <p:cNvSpPr/>
            <p:nvPr/>
          </p:nvSpPr>
          <p:spPr>
            <a:xfrm>
              <a:off x="2806682" y="487951"/>
              <a:ext cx="197405" cy="159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751" y="6309"/>
                    <a:pt x="14986" y="13543"/>
                    <a:pt x="21600" y="21600"/>
                  </a:cubicBezTo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208" name="Grupo"/>
            <p:cNvGrpSpPr/>
            <p:nvPr/>
          </p:nvGrpSpPr>
          <p:grpSpPr>
            <a:xfrm>
              <a:off x="2413193" y="648997"/>
              <a:ext cx="1610527" cy="550067"/>
              <a:chOff x="0" y="0"/>
              <a:chExt cx="1610526" cy="550065"/>
            </a:xfrm>
          </p:grpSpPr>
          <p:sp>
            <p:nvSpPr>
              <p:cNvPr id="206" name="Rectángulo redondeado"/>
              <p:cNvSpPr/>
              <p:nvPr/>
            </p:nvSpPr>
            <p:spPr>
              <a:xfrm>
                <a:off x="0" y="0"/>
                <a:ext cx="1610527" cy="550066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rgbClr val="2E5E97"/>
                  </a:gs>
                  <a:gs pos="80000">
                    <a:srgbClr val="3C7BC7"/>
                  </a:gs>
                  <a:gs pos="100000">
                    <a:srgbClr val="3A7CC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7" name="Ser un mentor"/>
              <p:cNvSpPr txBox="1"/>
              <p:nvPr/>
            </p:nvSpPr>
            <p:spPr>
              <a:xfrm>
                <a:off x="26852" y="140412"/>
                <a:ext cx="1556823" cy="269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Ser un mentor</a:t>
                </a:r>
              </a:p>
            </p:txBody>
          </p:sp>
        </p:grpSp>
        <p:sp>
          <p:nvSpPr>
            <p:cNvPr id="209" name="Línea"/>
            <p:cNvSpPr/>
            <p:nvPr/>
          </p:nvSpPr>
          <p:spPr>
            <a:xfrm>
              <a:off x="3339451" y="1206231"/>
              <a:ext cx="52905" cy="733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0"/>
                  </a:moveTo>
                  <a:lnTo>
                    <a:pt x="0" y="0"/>
                  </a:lnTo>
                  <a:cubicBezTo>
                    <a:pt x="21600" y="7050"/>
                    <a:pt x="21600" y="14550"/>
                    <a:pt x="0" y="21600"/>
                  </a:cubicBezTo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212" name="Grupo"/>
            <p:cNvGrpSpPr/>
            <p:nvPr/>
          </p:nvGrpSpPr>
          <p:grpSpPr>
            <a:xfrm>
              <a:off x="2132067" y="1946991"/>
              <a:ext cx="2172780" cy="550067"/>
              <a:chOff x="0" y="0"/>
              <a:chExt cx="2172779" cy="550065"/>
            </a:xfrm>
          </p:grpSpPr>
          <p:sp>
            <p:nvSpPr>
              <p:cNvPr id="210" name="Rectángulo redondeado"/>
              <p:cNvSpPr/>
              <p:nvPr/>
            </p:nvSpPr>
            <p:spPr>
              <a:xfrm>
                <a:off x="0" y="0"/>
                <a:ext cx="2172780" cy="550066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rgbClr val="2E5E97"/>
                  </a:gs>
                  <a:gs pos="80000">
                    <a:srgbClr val="3C7BC7"/>
                  </a:gs>
                  <a:gs pos="100000">
                    <a:srgbClr val="3A7CC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1" name="Configuraciones de ayuda"/>
              <p:cNvSpPr txBox="1"/>
              <p:nvPr/>
            </p:nvSpPr>
            <p:spPr>
              <a:xfrm>
                <a:off x="26851" y="140413"/>
                <a:ext cx="2119076" cy="269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Configuraciones de ayuda </a:t>
                </a:r>
              </a:p>
            </p:txBody>
          </p:sp>
        </p:grpSp>
        <p:sp>
          <p:nvSpPr>
            <p:cNvPr id="213" name="Línea"/>
            <p:cNvSpPr/>
            <p:nvPr/>
          </p:nvSpPr>
          <p:spPr>
            <a:xfrm>
              <a:off x="2572515" y="2498171"/>
              <a:ext cx="167936" cy="96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0"/>
                  </a:lnTo>
                  <a:cubicBezTo>
                    <a:pt x="14721" y="8123"/>
                    <a:pt x="7501" y="15343"/>
                    <a:pt x="0" y="21600"/>
                  </a:cubicBezTo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216" name="Grupo"/>
            <p:cNvGrpSpPr/>
            <p:nvPr/>
          </p:nvGrpSpPr>
          <p:grpSpPr>
            <a:xfrm>
              <a:off x="886314" y="2595988"/>
              <a:ext cx="2416095" cy="550067"/>
              <a:chOff x="0" y="0"/>
              <a:chExt cx="2416093" cy="550065"/>
            </a:xfrm>
          </p:grpSpPr>
          <p:sp>
            <p:nvSpPr>
              <p:cNvPr id="214" name="Rectángulo redondeado"/>
              <p:cNvSpPr/>
              <p:nvPr/>
            </p:nvSpPr>
            <p:spPr>
              <a:xfrm>
                <a:off x="0" y="0"/>
                <a:ext cx="2416094" cy="550066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rgbClr val="2E5E97"/>
                  </a:gs>
                  <a:gs pos="80000">
                    <a:srgbClr val="3C7BC7"/>
                  </a:gs>
                  <a:gs pos="100000">
                    <a:srgbClr val="3A7CC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5" name="Desafíos en la implantación"/>
              <p:cNvSpPr txBox="1"/>
              <p:nvPr/>
            </p:nvSpPr>
            <p:spPr>
              <a:xfrm>
                <a:off x="26852" y="140413"/>
                <a:ext cx="2362390" cy="269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Desafíos en la implantación </a:t>
                </a:r>
              </a:p>
            </p:txBody>
          </p:sp>
        </p:grpSp>
        <p:sp>
          <p:nvSpPr>
            <p:cNvPr id="217" name="Línea"/>
            <p:cNvSpPr/>
            <p:nvPr/>
          </p:nvSpPr>
          <p:spPr>
            <a:xfrm>
              <a:off x="1448271" y="2498172"/>
              <a:ext cx="167937" cy="96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21600"/>
                  </a:lnTo>
                  <a:cubicBezTo>
                    <a:pt x="14099" y="15343"/>
                    <a:pt x="6879" y="812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220" name="Grupo"/>
            <p:cNvGrpSpPr/>
            <p:nvPr/>
          </p:nvGrpSpPr>
          <p:grpSpPr>
            <a:xfrm>
              <a:off x="25811" y="1946991"/>
              <a:ext cx="1888911" cy="550067"/>
              <a:chOff x="0" y="0"/>
              <a:chExt cx="1888910" cy="550065"/>
            </a:xfrm>
          </p:grpSpPr>
          <p:sp>
            <p:nvSpPr>
              <p:cNvPr id="218" name="Rectángulo redondeado"/>
              <p:cNvSpPr/>
              <p:nvPr/>
            </p:nvSpPr>
            <p:spPr>
              <a:xfrm>
                <a:off x="0" y="0"/>
                <a:ext cx="1888911" cy="550066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rgbClr val="2E5E97"/>
                  </a:gs>
                  <a:gs pos="80000">
                    <a:srgbClr val="3C7BC7"/>
                  </a:gs>
                  <a:gs pos="100000">
                    <a:srgbClr val="3A7CC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9" name="Liderazgo educativo"/>
              <p:cNvSpPr txBox="1"/>
              <p:nvPr/>
            </p:nvSpPr>
            <p:spPr>
              <a:xfrm>
                <a:off x="26851" y="140413"/>
                <a:ext cx="1835207" cy="269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Liderazgo educativo </a:t>
                </a:r>
              </a:p>
            </p:txBody>
          </p:sp>
        </p:grpSp>
        <p:sp>
          <p:nvSpPr>
            <p:cNvPr id="221" name="Línea"/>
            <p:cNvSpPr/>
            <p:nvPr/>
          </p:nvSpPr>
          <p:spPr>
            <a:xfrm>
              <a:off x="796367" y="1206231"/>
              <a:ext cx="52904" cy="733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16200" y="21600"/>
                  </a:moveTo>
                  <a:lnTo>
                    <a:pt x="16200" y="21600"/>
                  </a:lnTo>
                  <a:cubicBezTo>
                    <a:pt x="-5400" y="14550"/>
                    <a:pt x="-5400" y="7050"/>
                    <a:pt x="16200" y="0"/>
                  </a:cubicBezTo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224" name="Grupo"/>
            <p:cNvGrpSpPr/>
            <p:nvPr/>
          </p:nvGrpSpPr>
          <p:grpSpPr>
            <a:xfrm>
              <a:off x="0" y="648997"/>
              <a:ext cx="1940532" cy="550067"/>
              <a:chOff x="0" y="0"/>
              <a:chExt cx="1940531" cy="550065"/>
            </a:xfrm>
          </p:grpSpPr>
          <p:sp>
            <p:nvSpPr>
              <p:cNvPr id="222" name="Rectángulo redondeado"/>
              <p:cNvSpPr/>
              <p:nvPr/>
            </p:nvSpPr>
            <p:spPr>
              <a:xfrm>
                <a:off x="0" y="0"/>
                <a:ext cx="1940532" cy="550066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rgbClr val="2E5E97"/>
                  </a:gs>
                  <a:gs pos="80000">
                    <a:srgbClr val="3C7BC7"/>
                  </a:gs>
                  <a:gs pos="100000">
                    <a:srgbClr val="3A7CCA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3" name="Modelo de preparación"/>
              <p:cNvSpPr txBox="1"/>
              <p:nvPr/>
            </p:nvSpPr>
            <p:spPr>
              <a:xfrm>
                <a:off x="26851" y="140412"/>
                <a:ext cx="1886829" cy="269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 b="1">
                    <a:solidFill>
                      <a:srgbClr val="FFFFFF"/>
                    </a:solidFill>
                  </a:defRPr>
                </a:lvl1pPr>
              </a:lstStyle>
              <a:p>
                <a:r>
                  <a:t>Modelo de preparación </a:t>
                </a:r>
              </a:p>
            </p:txBody>
          </p:sp>
        </p:grpSp>
        <p:sp>
          <p:nvSpPr>
            <p:cNvPr id="225" name="Línea"/>
            <p:cNvSpPr/>
            <p:nvPr/>
          </p:nvSpPr>
          <p:spPr>
            <a:xfrm>
              <a:off x="1184636" y="487952"/>
              <a:ext cx="197404" cy="159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21600"/>
                  </a:lnTo>
                  <a:cubicBezTo>
                    <a:pt x="6614" y="13543"/>
                    <a:pt x="13849" y="6309"/>
                    <a:pt x="21600" y="0"/>
                  </a:cubicBezTo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fullsizeoutput_e9.jpeg" descr="fullsizeoutput_e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M02011662">
  <a:themeElements>
    <a:clrScheme name="TM02011662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M02011662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M0201166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M02011662">
  <a:themeElements>
    <a:clrScheme name="TM02011662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M02011662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M0201166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253</Words>
  <Application>Microsoft Macintosh PowerPoint</Application>
  <PresentationFormat>Presentación en pantalla (4:3)</PresentationFormat>
  <Paragraphs>55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TM02011662</vt:lpstr>
      <vt:lpstr>Presentación de PowerPoint</vt:lpstr>
      <vt:lpstr>Presentación de PowerPoint</vt:lpstr>
      <vt:lpstr>Presentación de PowerPoint</vt:lpstr>
      <vt:lpstr>1. Sinopsis: capítulos de una novela sobre un Prácticum y sus personajes </vt:lpstr>
      <vt:lpstr>Presentación de PowerPoint</vt:lpstr>
      <vt:lpstr> 2. La co-generación de conocimiento en la supervisión instructiva</vt:lpstr>
      <vt:lpstr>Presentación de PowerPoint</vt:lpstr>
      <vt:lpstr>3. Variaciones nominales del rol de profesor cooperante </vt:lpstr>
      <vt:lpstr>Presentación de PowerPoint</vt:lpstr>
      <vt:lpstr>4. Ethos, estructura colaborativa y factores de mentoría con EPUs de Prácticum </vt:lpstr>
      <vt:lpstr>Presentación de PowerPoint</vt:lpstr>
      <vt:lpstr>5. Iniciativas y retos solidarios como culminación de un estado de conciencia </vt:lpstr>
      <vt:lpstr>Presentación de PowerPoint</vt:lpstr>
      <vt:lpstr>6. Tentativas para concienciar la experiencia vivida de un Prácticum </vt:lpstr>
      <vt:lpstr>Presentación de PowerPoint</vt:lpstr>
      <vt:lpstr>7. La mentoría como fuerza reveladora del sueño de un EPU en el universo de un Prácticum </vt:lpstr>
      <vt:lpstr>Presentación de PowerPoint</vt:lpstr>
      <vt:lpstr>Blog http://luis-miguel-villar-angulo.es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Luis Miguel Villar Angulo</cp:lastModifiedBy>
  <cp:revision>1</cp:revision>
  <dcterms:modified xsi:type="dcterms:W3CDTF">2017-11-26T11:09:44Z</dcterms:modified>
</cp:coreProperties>
</file>